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426" r:id="rId2"/>
    <p:sldId id="432" r:id="rId3"/>
    <p:sldId id="433" r:id="rId4"/>
    <p:sldId id="445" r:id="rId5"/>
    <p:sldId id="446" r:id="rId6"/>
    <p:sldId id="447" r:id="rId7"/>
    <p:sldId id="448" r:id="rId8"/>
    <p:sldId id="459" r:id="rId9"/>
    <p:sldId id="457" r:id="rId10"/>
    <p:sldId id="458" r:id="rId11"/>
    <p:sldId id="462" r:id="rId12"/>
    <p:sldId id="463" r:id="rId13"/>
    <p:sldId id="455" r:id="rId14"/>
    <p:sldId id="456" r:id="rId15"/>
    <p:sldId id="444" r:id="rId16"/>
  </p:sldIdLst>
  <p:sldSz cx="12192000" cy="6858000"/>
  <p:notesSz cx="6807200" cy="99393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a Currie (WorkSafe)" initials="L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DC8"/>
    <a:srgbClr val="00B385"/>
    <a:srgbClr val="943A7A"/>
    <a:srgbClr val="F67A4A"/>
    <a:srgbClr val="313E5B"/>
    <a:srgbClr val="9599A2"/>
    <a:srgbClr val="00A7D7"/>
    <a:srgbClr val="72C4C4"/>
    <a:srgbClr val="2D3C5B"/>
    <a:srgbClr val="FFB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8021" autoAdjust="0"/>
  </p:normalViewPr>
  <p:slideViewPr>
    <p:cSldViewPr snapToGrid="0" snapToObjects="1" showGuides="1">
      <p:cViewPr varScale="1">
        <p:scale>
          <a:sx n="91" d="100"/>
          <a:sy n="91" d="100"/>
        </p:scale>
        <p:origin x="1284" y="78"/>
      </p:cViewPr>
      <p:guideLst>
        <p:guide orient="horz" pos="2160"/>
        <p:guide pos="3840"/>
      </p:guideLst>
    </p:cSldViewPr>
  </p:slideViewPr>
  <p:outlineViewPr>
    <p:cViewPr>
      <p:scale>
        <a:sx n="33" d="100"/>
        <a:sy n="33" d="100"/>
      </p:scale>
      <p:origin x="0" y="2328"/>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2" d="100"/>
          <a:sy n="62" d="100"/>
        </p:scale>
        <p:origin x="-3240" y="-77"/>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A1C1238-A781-CE4F-8F7E-AE72EFC8C06D}"/>
              </a:ext>
            </a:extLst>
          </p:cNvPr>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90369FB-2C39-6C43-A0DA-81F7A859DE7D}"/>
              </a:ext>
            </a:extLst>
          </p:cNvPr>
          <p:cNvSpPr>
            <a:spLocks noGrp="1"/>
          </p:cNvSpPr>
          <p:nvPr>
            <p:ph type="dt" sz="quarter" idx="1"/>
          </p:nvPr>
        </p:nvSpPr>
        <p:spPr>
          <a:xfrm>
            <a:off x="3855839" y="1"/>
            <a:ext cx="2949786" cy="498693"/>
          </a:xfrm>
          <a:prstGeom prst="rect">
            <a:avLst/>
          </a:prstGeom>
        </p:spPr>
        <p:txBody>
          <a:bodyPr vert="horz" lIns="91440" tIns="45720" rIns="91440" bIns="45720" rtlCol="0"/>
          <a:lstStyle>
            <a:lvl1pPr algn="r">
              <a:defRPr sz="1200"/>
            </a:lvl1pPr>
          </a:lstStyle>
          <a:p>
            <a:fld id="{BE2A106F-852B-F44B-8CC8-D8CD456C6E50}" type="datetimeFigureOut">
              <a:rPr lang="en-US" smtClean="0"/>
              <a:t>10/17/2019</a:t>
            </a:fld>
            <a:endParaRPr lang="en-US"/>
          </a:p>
        </p:txBody>
      </p:sp>
      <p:sp>
        <p:nvSpPr>
          <p:cNvPr id="4" name="Footer Placeholder 3">
            <a:extLst>
              <a:ext uri="{FF2B5EF4-FFF2-40B4-BE49-F238E27FC236}">
                <a16:creationId xmlns:a16="http://schemas.microsoft.com/office/drawing/2014/main" xmlns="" id="{4B19830A-486A-F841-93D1-D9893B16A621}"/>
              </a:ext>
            </a:extLst>
          </p:cNvPr>
          <p:cNvSpPr>
            <a:spLocks noGrp="1"/>
          </p:cNvSpPr>
          <p:nvPr>
            <p:ph type="ftr" sz="quarter" idx="2"/>
          </p:nvPr>
        </p:nvSpPr>
        <p:spPr>
          <a:xfrm>
            <a:off x="0" y="9440649"/>
            <a:ext cx="2949786" cy="4986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BAD58B0-1339-3D48-B62F-9868B707AF89}"/>
              </a:ext>
            </a:extLst>
          </p:cNvPr>
          <p:cNvSpPr>
            <a:spLocks noGrp="1"/>
          </p:cNvSpPr>
          <p:nvPr>
            <p:ph type="sldNum" sz="quarter" idx="3"/>
          </p:nvPr>
        </p:nvSpPr>
        <p:spPr>
          <a:xfrm>
            <a:off x="3855839" y="9440649"/>
            <a:ext cx="2949786" cy="498691"/>
          </a:xfrm>
          <a:prstGeom prst="rect">
            <a:avLst/>
          </a:prstGeom>
        </p:spPr>
        <p:txBody>
          <a:bodyPr vert="horz" lIns="91440" tIns="45720" rIns="91440" bIns="45720" rtlCol="0" anchor="b"/>
          <a:lstStyle>
            <a:lvl1pPr algn="r">
              <a:defRPr sz="1200"/>
            </a:lvl1pPr>
          </a:lstStyle>
          <a:p>
            <a:fld id="{BB475C19-0C71-614E-B5D0-D7B86B2A9752}" type="slidenum">
              <a:rPr lang="en-US" smtClean="0"/>
              <a:t>‹#›</a:t>
            </a:fld>
            <a:endParaRPr lang="en-US"/>
          </a:p>
        </p:txBody>
      </p:sp>
    </p:spTree>
    <p:extLst>
      <p:ext uri="{BB962C8B-B14F-4D97-AF65-F5344CB8AC3E}">
        <p14:creationId xmlns:p14="http://schemas.microsoft.com/office/powerpoint/2010/main" val="3508840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B00A8A7A-199C-9648-A7A2-4F4F6E07D427}" type="datetimeFigureOut">
              <a:rPr lang="en-US" smtClean="0"/>
              <a:t>10/17/2019</a:t>
            </a:fld>
            <a:endParaRPr lang="en-US"/>
          </a:p>
        </p:txBody>
      </p:sp>
      <p:sp>
        <p:nvSpPr>
          <p:cNvPr id="4" name="Slide Image Placeholder 3"/>
          <p:cNvSpPr>
            <a:spLocks noGrp="1" noRot="1" noChangeAspect="1"/>
          </p:cNvSpPr>
          <p:nvPr>
            <p:ph type="sldImg" idx="2"/>
          </p:nvPr>
        </p:nvSpPr>
        <p:spPr>
          <a:xfrm>
            <a:off x="423863" y="1243013"/>
            <a:ext cx="5959475" cy="3352800"/>
          </a:xfrm>
          <a:prstGeom prst="rect">
            <a:avLst/>
          </a:prstGeom>
          <a:noFill/>
          <a:ln w="12700">
            <a:solidFill>
              <a:prstClr val="black"/>
            </a:solidFill>
          </a:ln>
        </p:spPr>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1ADFEB50-E544-FB46-82C2-9E5687FE7FA6}" type="slidenum">
              <a:rPr lang="en-US" smtClean="0"/>
              <a:t>‹#›</a:t>
            </a:fld>
            <a:endParaRPr lang="en-US"/>
          </a:p>
        </p:txBody>
      </p:sp>
    </p:spTree>
    <p:extLst>
      <p:ext uri="{BB962C8B-B14F-4D97-AF65-F5344CB8AC3E}">
        <p14:creationId xmlns:p14="http://schemas.microsoft.com/office/powerpoint/2010/main" val="375458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rksafe.govt.nz/topic-and-industry/dust-and-fumes/dust/accelerated-silicosis-for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orksafe.govt.nz/topic-and-industry/dust-and-fumes/dust/accelerated-silicosis-for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presentation covers : MASTER</a:t>
            </a:r>
          </a:p>
          <a:p>
            <a:endParaRPr lang="en-NZ" dirty="0" smtClean="0"/>
          </a:p>
          <a:p>
            <a:pPr marL="171450" indent="-171450">
              <a:buFont typeface="Arial" panose="020B0604020202020204" pitchFamily="34" charset="0"/>
              <a:buChar char="•"/>
            </a:pPr>
            <a:r>
              <a:rPr lang="en-NZ" dirty="0" smtClean="0"/>
              <a:t>Explanation of what engineered stone is</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The risks associated with working with it</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The diseases workers are exposed to</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What businesses and workers must do to avoid it</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What WorkSafe and the health sector  are doing together to help </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The headline is that accelerated silicosis is showing itself to  be a disease that targets our young workers</a:t>
            </a:r>
          </a:p>
          <a:p>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1</a:t>
            </a:fld>
            <a:endParaRPr lang="en-US"/>
          </a:p>
        </p:txBody>
      </p:sp>
    </p:spTree>
    <p:extLst>
      <p:ext uri="{BB962C8B-B14F-4D97-AF65-F5344CB8AC3E}">
        <p14:creationId xmlns:p14="http://schemas.microsoft.com/office/powerpoint/2010/main" val="96884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smtClean="0"/>
              <a:t>As of July 2019, the number of confirmed cases of silicosis in Queensland reached 153.</a:t>
            </a:r>
            <a:r>
              <a:rPr lang="de-DE" dirty="0" smtClean="0"/>
              <a:t> </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Accelerated silicosis differs from chronic silicosis in that it takes 1-10 years to develop versus 10-30 years (AIOH,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Accelerated silicosis is characterised by a short latency period, extensive pulmonary damage, and its presence in young workers (Leso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smtClean="0"/>
              <a:t>The greater aggressiveness of accelerated silicosis is usually attributed to a lack of adequate preventive or protective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endParaRPr lang="de-DE" baseline="0" dirty="0" smtClean="0"/>
          </a:p>
          <a:p>
            <a:endParaRPr lang="de-DE" dirty="0"/>
          </a:p>
        </p:txBody>
      </p:sp>
      <p:sp>
        <p:nvSpPr>
          <p:cNvPr id="4" name="Slide Number Placeholder 3"/>
          <p:cNvSpPr>
            <a:spLocks noGrp="1"/>
          </p:cNvSpPr>
          <p:nvPr>
            <p:ph type="sldNum" sz="quarter" idx="10"/>
          </p:nvPr>
        </p:nvSpPr>
        <p:spPr/>
        <p:txBody>
          <a:bodyPr/>
          <a:lstStyle/>
          <a:p>
            <a:fld id="{1ADFEB50-E544-FB46-82C2-9E5687FE7FA6}" type="slidenum">
              <a:rPr lang="en-US" smtClean="0"/>
              <a:t>10</a:t>
            </a:fld>
            <a:endParaRPr lang="en-US"/>
          </a:p>
        </p:txBody>
      </p:sp>
    </p:spTree>
    <p:extLst>
      <p:ext uri="{BB962C8B-B14F-4D97-AF65-F5344CB8AC3E}">
        <p14:creationId xmlns:p14="http://schemas.microsoft.com/office/powerpoint/2010/main" val="73667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 are working rapidly, in partnership with the health sector, to understand this emerging issue, the risk in New Zealand, and the priority actions. </a:t>
            </a:r>
          </a:p>
          <a:p>
            <a:r>
              <a:rPr lang="en-NZ" dirty="0" smtClean="0"/>
              <a:t> </a:t>
            </a:r>
          </a:p>
          <a:p>
            <a:r>
              <a:rPr lang="en-NZ" dirty="0" smtClean="0"/>
              <a:t>WorkSafe has commenced targeted assessment visits of workplaces that work with engineered stone benchtops. </a:t>
            </a:r>
          </a:p>
          <a:p>
            <a:endParaRPr lang="en-NZ" dirty="0" smtClean="0"/>
          </a:p>
          <a:p>
            <a:r>
              <a:rPr lang="en-NZ" dirty="0" smtClean="0"/>
              <a:t>The focus of the visits is to ensure businesses are aware of the risks and have adequate protection for their workers, and to identify any necessary remedial actions they are required to make. </a:t>
            </a:r>
          </a:p>
          <a:p>
            <a:r>
              <a:rPr lang="en-NZ" dirty="0" smtClean="0"/>
              <a:t> </a:t>
            </a:r>
          </a:p>
          <a:p>
            <a:r>
              <a:rPr lang="en-NZ" dirty="0" smtClean="0"/>
              <a:t>Information will also be gathered to help inform us of the extent and likely exposure to accelerated silicosis in New Zealand and to help answer any enquires. We estimate visits will be completed by the end of the year.</a:t>
            </a:r>
          </a:p>
          <a:p>
            <a:endParaRPr lang="en-NZ" dirty="0" smtClean="0"/>
          </a:p>
          <a:p>
            <a:r>
              <a:rPr lang="en-NZ" b="1" dirty="0" smtClean="0"/>
              <a:t>SELF-REFERRAL PROCESS  IN DEVELOPMENT (from letter to people who had provided contact details for info: </a:t>
            </a:r>
            <a:r>
              <a:rPr lang="en-NZ" dirty="0" smtClean="0"/>
              <a:t>WorkSafe also continues to work with the Ministry of Health and ACC to set up a self-referral process for workers who consider themselves at high risk of exposure to dust from engineered stone.)</a:t>
            </a:r>
          </a:p>
          <a:p>
            <a:endParaRPr lang="en-NZ" b="1" dirty="0" smtClean="0"/>
          </a:p>
          <a:p>
            <a:r>
              <a:rPr lang="en-NZ" dirty="0" smtClean="0"/>
              <a:t> </a:t>
            </a:r>
          </a:p>
          <a:p>
            <a:r>
              <a:rPr lang="en-NZ" dirty="0" smtClean="0"/>
              <a:t>We encourage anyone with concerns about accelerated silicosis to visit our website and </a:t>
            </a:r>
            <a:r>
              <a:rPr lang="en-NZ" u="sng" dirty="0" smtClean="0">
                <a:hlinkClick r:id="rId3"/>
              </a:rPr>
              <a:t>record</a:t>
            </a:r>
            <a:r>
              <a:rPr lang="en-NZ" dirty="0" smtClean="0"/>
              <a:t> their details so we can keep in touch with them as more information becomes available. </a:t>
            </a:r>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11</a:t>
            </a:fld>
            <a:endParaRPr lang="en-US"/>
          </a:p>
        </p:txBody>
      </p:sp>
    </p:spTree>
    <p:extLst>
      <p:ext uri="{BB962C8B-B14F-4D97-AF65-F5344CB8AC3E}">
        <p14:creationId xmlns:p14="http://schemas.microsoft.com/office/powerpoint/2010/main" val="3841505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 are working rapidly, in partnership with the health sector, to understand this emerging issue, the risk in New Zealand, and the priority actions. </a:t>
            </a:r>
          </a:p>
          <a:p>
            <a:r>
              <a:rPr lang="en-NZ" dirty="0" smtClean="0"/>
              <a:t> </a:t>
            </a:r>
          </a:p>
          <a:p>
            <a:r>
              <a:rPr lang="en-NZ" dirty="0" smtClean="0"/>
              <a:t>WorkSafe has commenced targeted assessment visits of workplaces that work with engineered stone benchtops. </a:t>
            </a:r>
          </a:p>
          <a:p>
            <a:endParaRPr lang="en-NZ" dirty="0" smtClean="0"/>
          </a:p>
          <a:p>
            <a:r>
              <a:rPr lang="en-NZ" dirty="0" smtClean="0"/>
              <a:t>The focus of the visits is to ensure businesses are aware of the risks and have adequate protection for their workers, and to identify any necessary remedial actions they are required to make. </a:t>
            </a:r>
          </a:p>
          <a:p>
            <a:r>
              <a:rPr lang="en-NZ" dirty="0" smtClean="0"/>
              <a:t> </a:t>
            </a:r>
          </a:p>
          <a:p>
            <a:r>
              <a:rPr lang="en-NZ" dirty="0" smtClean="0"/>
              <a:t>Information will also be gathered to help inform us of the extent and likely exposure to accelerated silicosis in New Zealand and to help answer any enquires. We estimate visits will be completed by the end of the year.</a:t>
            </a:r>
          </a:p>
          <a:p>
            <a:endParaRPr lang="en-NZ" dirty="0" smtClean="0"/>
          </a:p>
          <a:p>
            <a:r>
              <a:rPr lang="en-NZ" b="1" dirty="0" smtClean="0"/>
              <a:t>SELF-REFERRAL PROCESS  IN DEVELOPMENT (from letter to people who had provided contact details for info: </a:t>
            </a:r>
            <a:r>
              <a:rPr lang="en-NZ" dirty="0" smtClean="0"/>
              <a:t>WorkSafe also continues to work with the Ministry of Health and ACC to set up a self-referral process for workers who consider themselves at high risk of exposure to dust from engineered stone.)</a:t>
            </a:r>
          </a:p>
          <a:p>
            <a:endParaRPr lang="en-NZ" b="1" dirty="0" smtClean="0"/>
          </a:p>
          <a:p>
            <a:r>
              <a:rPr lang="en-NZ" dirty="0" smtClean="0"/>
              <a:t> </a:t>
            </a:r>
          </a:p>
          <a:p>
            <a:r>
              <a:rPr lang="en-NZ" dirty="0" smtClean="0"/>
              <a:t>We encourage anyone with concerns about accelerated silicosis to visit our website and </a:t>
            </a:r>
            <a:r>
              <a:rPr lang="en-NZ" u="sng" dirty="0" smtClean="0">
                <a:hlinkClick r:id="rId3"/>
              </a:rPr>
              <a:t>record</a:t>
            </a:r>
            <a:r>
              <a:rPr lang="en-NZ" dirty="0" smtClean="0"/>
              <a:t> their details so we can keep in touch with them as more information becomes available. </a:t>
            </a:r>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12</a:t>
            </a:fld>
            <a:endParaRPr lang="en-US"/>
          </a:p>
        </p:txBody>
      </p:sp>
    </p:spTree>
    <p:extLst>
      <p:ext uri="{BB962C8B-B14F-4D97-AF65-F5344CB8AC3E}">
        <p14:creationId xmlns:p14="http://schemas.microsoft.com/office/powerpoint/2010/main" val="48617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It’s  worth noting that </a:t>
            </a:r>
            <a:r>
              <a:rPr lang="en-NZ" dirty="0" err="1" smtClean="0"/>
              <a:t>WorkSafe’s</a:t>
            </a:r>
            <a:r>
              <a:rPr lang="en-NZ" dirty="0" smtClean="0"/>
              <a:t> inspectors have been trained on airborne contaminants and supporting workplaces to control these risks since 2016. </a:t>
            </a:r>
          </a:p>
          <a:p>
            <a:endParaRPr lang="en-NZ" dirty="0" smtClean="0"/>
          </a:p>
          <a:p>
            <a:r>
              <a:rPr lang="en-NZ" dirty="0" smtClean="0"/>
              <a:t>This is when its first work-related health intervention to raise awareness of the health risks of </a:t>
            </a:r>
            <a:r>
              <a:rPr lang="en-NZ" dirty="0" err="1" smtClean="0"/>
              <a:t>respirable</a:t>
            </a:r>
            <a:r>
              <a:rPr lang="en-NZ" dirty="0" smtClean="0"/>
              <a:t> crystalline silica dust, organic solvents, welding fumes, wood dust, carbon monoxide and agrichemicals commenced. </a:t>
            </a:r>
          </a:p>
          <a:p>
            <a:endParaRPr lang="en-NZ" dirty="0">
              <a:latin typeface="Meiryo" panose="020B0604030504040204" pitchFamily="34" charset="-128"/>
              <a:ea typeface="Meiryo" panose="020B0604030504040204" pitchFamily="34" charset="-128"/>
              <a:cs typeface="Meiryo" panose="020B0604030504040204" pitchFamily="34" charset="-128"/>
            </a:endParaRPr>
          </a:p>
        </p:txBody>
      </p:sp>
      <p:sp>
        <p:nvSpPr>
          <p:cNvPr id="4" name="Slide Number Placeholder 3"/>
          <p:cNvSpPr>
            <a:spLocks noGrp="1"/>
          </p:cNvSpPr>
          <p:nvPr>
            <p:ph type="sldNum" sz="quarter" idx="10"/>
          </p:nvPr>
        </p:nvSpPr>
        <p:spPr/>
        <p:txBody>
          <a:bodyPr/>
          <a:lstStyle/>
          <a:p>
            <a:fld id="{1ADFEB50-E544-FB46-82C2-9E5687FE7FA6}" type="slidenum">
              <a:rPr lang="en-US" smtClean="0"/>
              <a:t>13</a:t>
            </a:fld>
            <a:endParaRPr lang="en-US"/>
          </a:p>
        </p:txBody>
      </p:sp>
    </p:spTree>
    <p:extLst>
      <p:ext uri="{BB962C8B-B14F-4D97-AF65-F5344CB8AC3E}">
        <p14:creationId xmlns:p14="http://schemas.microsoft.com/office/powerpoint/2010/main" val="331964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Questions to answer / concerns to pass on</a:t>
            </a:r>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14</a:t>
            </a:fld>
            <a:endParaRPr lang="en-US"/>
          </a:p>
        </p:txBody>
      </p:sp>
    </p:spTree>
    <p:extLst>
      <p:ext uri="{BB962C8B-B14F-4D97-AF65-F5344CB8AC3E}">
        <p14:creationId xmlns:p14="http://schemas.microsoft.com/office/powerpoint/2010/main" val="113812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15</a:t>
            </a:fld>
            <a:endParaRPr lang="en-US"/>
          </a:p>
        </p:txBody>
      </p:sp>
    </p:spTree>
    <p:extLst>
      <p:ext uri="{BB962C8B-B14F-4D97-AF65-F5344CB8AC3E}">
        <p14:creationId xmlns:p14="http://schemas.microsoft.com/office/powerpoint/2010/main" val="347148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dirty="0" smtClean="0"/>
              <a:t>Engineered stone benchtops have become increasingly popular for kitchens and bathrooms. </a:t>
            </a:r>
          </a:p>
          <a:p>
            <a:endParaRPr lang="en-NZ" dirty="0" smtClean="0"/>
          </a:p>
          <a:p>
            <a:pPr marL="0" lvl="2"/>
            <a:r>
              <a:rPr lang="en-NZ" dirty="0" smtClean="0"/>
              <a:t>Engineered stone is strong, attractive, resistant to cuts and stains</a:t>
            </a:r>
          </a:p>
          <a:p>
            <a:endParaRPr lang="en-NZ" dirty="0" smtClean="0"/>
          </a:p>
          <a:p>
            <a:endParaRPr lang="en-NZ" dirty="0" smtClean="0"/>
          </a:p>
          <a:p>
            <a:r>
              <a:rPr lang="en-NZ" dirty="0" smtClean="0"/>
              <a:t>They are made by mixing finely crushed rock with a polymeric resin, then moulded into slabs and heat-cured. </a:t>
            </a:r>
          </a:p>
          <a:p>
            <a:endParaRPr lang="en-NZ" dirty="0" smtClean="0"/>
          </a:p>
          <a:p>
            <a:r>
              <a:rPr lang="en-NZ" dirty="0" smtClean="0"/>
              <a:t>The silica content of engineered stone is approximately 90% silica, which is much higher than natural stones. </a:t>
            </a:r>
          </a:p>
          <a:p>
            <a:endParaRPr lang="en-NZ" dirty="0" smtClean="0"/>
          </a:p>
          <a:p>
            <a:pPr lvl="0"/>
            <a:r>
              <a:rPr lang="de-DE" dirty="0" smtClean="0"/>
              <a:t>Its silica content is a much higher percentage than the silica content of granite (30%) or marble (3%). (Leso 2019).</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2</a:t>
            </a:fld>
            <a:endParaRPr lang="en-US"/>
          </a:p>
        </p:txBody>
      </p:sp>
    </p:spTree>
    <p:extLst>
      <p:ext uri="{BB962C8B-B14F-4D97-AF65-F5344CB8AC3E}">
        <p14:creationId xmlns:p14="http://schemas.microsoft.com/office/powerpoint/2010/main" val="234905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Our strong advice to anyone involved in cutting, grinding or polishing engineered stone is to take all possible steps to avoid exposure to dust generated through these processes. </a:t>
            </a:r>
          </a:p>
          <a:p>
            <a:endParaRPr lang="en-NZ" dirty="0" smtClean="0"/>
          </a:p>
          <a:p>
            <a:r>
              <a:rPr lang="en-NZ" dirty="0" smtClean="0"/>
              <a:t> Workers may be exposed to RCS while cutting, grinding, sanding and polishing stone benchtops during manufacturing and installation. </a:t>
            </a:r>
          </a:p>
          <a:p>
            <a:endParaRPr lang="en-NZ" dirty="0" smtClean="0"/>
          </a:p>
          <a:p>
            <a:r>
              <a:rPr lang="en-NZ" dirty="0" smtClean="0"/>
              <a:t>Accelerated silicosis is one of three forms of silicosis that has been recently reported in workers working with engineered stone. </a:t>
            </a:r>
          </a:p>
          <a:p>
            <a:endParaRPr lang="en-NZ" dirty="0" smtClean="0"/>
          </a:p>
          <a:p>
            <a:r>
              <a:rPr lang="en-NZ" dirty="0" smtClean="0"/>
              <a:t>As with all risks, businesses working with engineered stone must be managing the risks in their workplace and ensuring effective controls are in place to protect workers. </a:t>
            </a:r>
          </a:p>
          <a:p>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3</a:t>
            </a:fld>
            <a:endParaRPr lang="en-US"/>
          </a:p>
        </p:txBody>
      </p:sp>
    </p:spTree>
    <p:extLst>
      <p:ext uri="{BB962C8B-B14F-4D97-AF65-F5344CB8AC3E}">
        <p14:creationId xmlns:p14="http://schemas.microsoft.com/office/powerpoint/2010/main" val="45862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May this year, WorkSafe issued a safety alert highlighting the serious health and safety risks of exposure to high levels of </a:t>
            </a:r>
            <a:r>
              <a:rPr lang="en-NZ" dirty="0" err="1" smtClean="0"/>
              <a:t>respirable</a:t>
            </a:r>
            <a:r>
              <a:rPr lang="en-NZ" dirty="0" smtClean="0"/>
              <a:t> crystalline silica (RCS) in the stone benchtop manufacturing industry.</a:t>
            </a:r>
          </a:p>
          <a:p>
            <a:endParaRPr lang="en-NZ" dirty="0" smtClean="0"/>
          </a:p>
          <a:p>
            <a:r>
              <a:rPr lang="en-NZ" dirty="0" smtClean="0"/>
              <a:t>This is because of the rapid rise in cases of accelerated silicosis in Australia.</a:t>
            </a:r>
          </a:p>
          <a:p>
            <a:endParaRPr lang="en-NZ" dirty="0" smtClean="0"/>
          </a:p>
          <a:p>
            <a:r>
              <a:rPr lang="en-NZ" dirty="0" smtClean="0"/>
              <a:t>Medical and health and safety professionals  in New Zealand and Australia have been in close contact about the prevalence of the  disease in Australia n benchtop manufacturing, with the intention of prevent </a:t>
            </a:r>
            <a:r>
              <a:rPr lang="en-NZ" dirty="0" err="1" smtClean="0"/>
              <a:t>ngi</a:t>
            </a:r>
            <a:r>
              <a:rPr lang="en-NZ" dirty="0" smtClean="0"/>
              <a:t> t occurring to the same extent in  this country.</a:t>
            </a:r>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4</a:t>
            </a:fld>
            <a:endParaRPr lang="en-US"/>
          </a:p>
        </p:txBody>
      </p:sp>
    </p:spTree>
    <p:extLst>
      <p:ext uri="{BB962C8B-B14F-4D97-AF65-F5344CB8AC3E}">
        <p14:creationId xmlns:p14="http://schemas.microsoft.com/office/powerpoint/2010/main" val="2549477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WorkSafe wants to raise awareness of this devastating disease  before we get confirmed cases here.</a:t>
            </a:r>
          </a:p>
          <a:p>
            <a:endParaRPr lang="en-NZ" dirty="0" smtClean="0"/>
          </a:p>
          <a:p>
            <a:endParaRPr lang="en-NZ" dirty="0" smtClean="0"/>
          </a:p>
          <a:p>
            <a:r>
              <a:rPr lang="en-NZ" dirty="0" smtClean="0"/>
              <a:t>Accelerated silicosis results from the inhalation of very high concentrations of silica dust. </a:t>
            </a:r>
          </a:p>
          <a:p>
            <a:endParaRPr lang="en-NZ" dirty="0" smtClean="0"/>
          </a:p>
          <a:p>
            <a:r>
              <a:rPr lang="en-NZ" dirty="0" smtClean="0"/>
              <a:t>It develops in a pattern similar to that of simple silicosis, except the time from initial exposure to the onset of disease is shorter and the progression to complicated silicosis is more rapid. </a:t>
            </a:r>
          </a:p>
          <a:p>
            <a:endParaRPr lang="en-NZ" dirty="0" smtClean="0"/>
          </a:p>
          <a:p>
            <a:r>
              <a:rPr lang="en-NZ" dirty="0" smtClean="0"/>
              <a:t>Specifically, nodules increase in size and merge into large lesions, leading to progressive massive fibrosis and ultimately cardio respiratory failure. </a:t>
            </a:r>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5</a:t>
            </a:fld>
            <a:endParaRPr lang="en-US"/>
          </a:p>
        </p:txBody>
      </p:sp>
    </p:spTree>
    <p:extLst>
      <p:ext uri="{BB962C8B-B14F-4D97-AF65-F5344CB8AC3E}">
        <p14:creationId xmlns:p14="http://schemas.microsoft.com/office/powerpoint/2010/main" val="312007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RCS is also linked to</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Lung cancer</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Chronic obstructive pulmonary disease, a chronic lung condition  which makes breathing difficult and may lead to emphysema, the main cause of which is long-term exposure  to substances that irritate and damage the lungs</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Kidney disease – some evidence that supports this</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6</a:t>
            </a:fld>
            <a:endParaRPr lang="en-US"/>
          </a:p>
        </p:txBody>
      </p:sp>
    </p:spTree>
    <p:extLst>
      <p:ext uri="{BB962C8B-B14F-4D97-AF65-F5344CB8AC3E}">
        <p14:creationId xmlns:p14="http://schemas.microsoft.com/office/powerpoint/2010/main" val="32186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smtClean="0"/>
              <a:t>Elimination, substitution and engineering controls are the most effective controls to manage  risks.</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Administrative controls and use of  personal protective equipment complement these.</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Regarding respiratory  protection,  you must do the appropriate fit testing for it to offer any protection. </a:t>
            </a:r>
          </a:p>
        </p:txBody>
      </p:sp>
      <p:sp>
        <p:nvSpPr>
          <p:cNvPr id="4" name="Slide Number Placeholder 3"/>
          <p:cNvSpPr>
            <a:spLocks noGrp="1"/>
          </p:cNvSpPr>
          <p:nvPr>
            <p:ph type="sldNum" sz="quarter" idx="10"/>
          </p:nvPr>
        </p:nvSpPr>
        <p:spPr/>
        <p:txBody>
          <a:bodyPr/>
          <a:lstStyle/>
          <a:p>
            <a:fld id="{1ADFEB50-E544-FB46-82C2-9E5687FE7FA6}" type="slidenum">
              <a:rPr lang="en-US" smtClean="0"/>
              <a:t>7</a:t>
            </a:fld>
            <a:endParaRPr lang="en-US"/>
          </a:p>
        </p:txBody>
      </p:sp>
    </p:spTree>
    <p:extLst>
      <p:ext uri="{BB962C8B-B14F-4D97-AF65-F5344CB8AC3E}">
        <p14:creationId xmlns:p14="http://schemas.microsoft.com/office/powerpoint/2010/main" val="229978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smtClean="0"/>
              <a:t>Health monitoring  identifies changes to health status . WorkSafe is currently determining what is appropriate in light of  the accelerated silicosis and we will advise once we have done that.</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Exposure monitoring  is also required to determine  the amount of dust in the air so that appropriate RPE can be selected</a:t>
            </a:r>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8</a:t>
            </a:fld>
            <a:endParaRPr lang="en-US"/>
          </a:p>
        </p:txBody>
      </p:sp>
    </p:spTree>
    <p:extLst>
      <p:ext uri="{BB962C8B-B14F-4D97-AF65-F5344CB8AC3E}">
        <p14:creationId xmlns:p14="http://schemas.microsoft.com/office/powerpoint/2010/main" val="173529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Worker  Exposure Standard for quartz (the main component of RCS) is the amount of airborne dust that according to current knowledge, is </a:t>
            </a:r>
            <a:r>
              <a:rPr lang="en-NZ" u="sng" dirty="0"/>
              <a:t>UNLIKELY</a:t>
            </a:r>
            <a:r>
              <a:rPr lang="en-NZ" dirty="0"/>
              <a:t> to lead to health issues for </a:t>
            </a:r>
            <a:r>
              <a:rPr lang="en-NZ" u="sng" dirty="0"/>
              <a:t>MOST</a:t>
            </a:r>
            <a:r>
              <a:rPr lang="en-NZ" dirty="0"/>
              <a:t> people over a working life</a:t>
            </a:r>
            <a:r>
              <a:rPr lang="en-NZ" dirty="0" smtClean="0"/>
              <a:t>.</a:t>
            </a:r>
          </a:p>
          <a:p>
            <a:endParaRPr lang="en-NZ" dirty="0" smtClean="0"/>
          </a:p>
          <a:p>
            <a:r>
              <a:rPr lang="en-NZ" dirty="0" smtClean="0"/>
              <a:t>The </a:t>
            </a:r>
            <a:r>
              <a:rPr lang="en-NZ" dirty="0"/>
              <a:t>current WorkSafe exposure standard of 0.1 milligrams per cubic metre.  </a:t>
            </a:r>
            <a:endParaRPr lang="en-NZ" dirty="0" smtClean="0"/>
          </a:p>
          <a:p>
            <a:endParaRPr lang="en-NZ" dirty="0"/>
          </a:p>
          <a:p>
            <a:r>
              <a:rPr lang="en-NZ" dirty="0" smtClean="0"/>
              <a:t>WorkSafe </a:t>
            </a:r>
            <a:r>
              <a:rPr lang="en-NZ" dirty="0"/>
              <a:t>is proposing a new WES of half of that value.</a:t>
            </a:r>
          </a:p>
          <a:p>
            <a:endParaRPr lang="en-NZ" dirty="0" smtClean="0"/>
          </a:p>
          <a:p>
            <a:r>
              <a:rPr lang="en-NZ" dirty="0" smtClean="0"/>
              <a:t>Exposure monitoring usually involves  an Occupational Hygienist attaching a pump to a worker and collecting a </a:t>
            </a:r>
            <a:r>
              <a:rPr lang="en-NZ" b="1" dirty="0" smtClean="0"/>
              <a:t>PERSONAL</a:t>
            </a:r>
            <a:r>
              <a:rPr lang="en-NZ" dirty="0" smtClean="0"/>
              <a:t> dust sample over, usually, an entire shift, from the breathing zone</a:t>
            </a:r>
          </a:p>
          <a:p>
            <a:endParaRPr lang="en-NZ" dirty="0" smtClean="0"/>
          </a:p>
          <a:p>
            <a:r>
              <a:rPr lang="en-NZ" dirty="0" smtClean="0"/>
              <a:t>Sufficient samples MUST be taken to reliably determine exposure</a:t>
            </a:r>
          </a:p>
          <a:p>
            <a:pPr marL="444500" lvl="1" indent="-171450">
              <a:buFont typeface="Arial" panose="020B0604020202020204" pitchFamily="34" charset="0"/>
              <a:buChar char="•"/>
            </a:pPr>
            <a:endParaRPr lang="en-NZ" dirty="0" smtClean="0"/>
          </a:p>
          <a:p>
            <a:r>
              <a:rPr lang="en-NZ" dirty="0" smtClean="0"/>
              <a:t>It </a:t>
            </a:r>
            <a:r>
              <a:rPr lang="en-NZ" b="1" u="sng" dirty="0" smtClean="0"/>
              <a:t>must</a:t>
            </a:r>
            <a:r>
              <a:rPr lang="en-NZ" dirty="0" smtClean="0"/>
              <a:t> be carried out by a competent person .</a:t>
            </a:r>
          </a:p>
          <a:p>
            <a:endParaRPr lang="en-NZ" dirty="0" smtClean="0"/>
          </a:p>
          <a:p>
            <a:r>
              <a:rPr lang="en-NZ" dirty="0" smtClean="0"/>
              <a:t>That means the person doing the exposure monitoring  must be:</a:t>
            </a:r>
          </a:p>
          <a:p>
            <a:pPr marL="444500" lvl="1" indent="-171450">
              <a:buFont typeface="Arial" panose="020B0604020202020204" pitchFamily="34" charset="0"/>
              <a:buChar char="•"/>
            </a:pPr>
            <a:r>
              <a:rPr lang="en-NZ" dirty="0" smtClean="0"/>
              <a:t>registered on  the </a:t>
            </a:r>
            <a:r>
              <a:rPr lang="en-NZ" b="1" dirty="0" smtClean="0"/>
              <a:t>HASANZ Register </a:t>
            </a:r>
            <a:r>
              <a:rPr lang="en-NZ" dirty="0" smtClean="0"/>
              <a:t>for occupational hygiene; or</a:t>
            </a:r>
          </a:p>
          <a:p>
            <a:pPr marL="444500" lvl="1" indent="-171450">
              <a:buFont typeface="Arial" panose="020B0604020202020204" pitchFamily="34" charset="0"/>
              <a:buChar char="•"/>
            </a:pPr>
            <a:r>
              <a:rPr lang="en-NZ" dirty="0" smtClean="0"/>
              <a:t> a full membership of </a:t>
            </a:r>
            <a:r>
              <a:rPr lang="en-NZ" b="1" dirty="0" smtClean="0"/>
              <a:t>New Zealand Occupational Hygiene Society.</a:t>
            </a:r>
          </a:p>
          <a:p>
            <a:endParaRPr lang="en-NZ" dirty="0"/>
          </a:p>
        </p:txBody>
      </p:sp>
      <p:sp>
        <p:nvSpPr>
          <p:cNvPr id="4" name="Slide Number Placeholder 3"/>
          <p:cNvSpPr>
            <a:spLocks noGrp="1"/>
          </p:cNvSpPr>
          <p:nvPr>
            <p:ph type="sldNum" sz="quarter" idx="10"/>
          </p:nvPr>
        </p:nvSpPr>
        <p:spPr/>
        <p:txBody>
          <a:bodyPr/>
          <a:lstStyle/>
          <a:p>
            <a:fld id="{1ADFEB50-E544-FB46-82C2-9E5687FE7FA6}" type="slidenum">
              <a:rPr lang="en-US" smtClean="0"/>
              <a:t>9</a:t>
            </a:fld>
            <a:endParaRPr lang="en-US"/>
          </a:p>
        </p:txBody>
      </p:sp>
    </p:spTree>
    <p:extLst>
      <p:ext uri="{BB962C8B-B14F-4D97-AF65-F5344CB8AC3E}">
        <p14:creationId xmlns:p14="http://schemas.microsoft.com/office/powerpoint/2010/main" val="95050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64C20-362D-4B4A-9015-24F5A3D80259}"/>
              </a:ext>
            </a:extLst>
          </p:cNvPr>
          <p:cNvSpPr>
            <a:spLocks noGrp="1"/>
          </p:cNvSpPr>
          <p:nvPr>
            <p:ph type="ctrTitle"/>
          </p:nvPr>
        </p:nvSpPr>
        <p:spPr>
          <a:xfrm>
            <a:off x="1524000" y="1122363"/>
            <a:ext cx="9144000" cy="2387600"/>
          </a:xfrm>
        </p:spPr>
        <p:txBody>
          <a:bodyPr anchor="b"/>
          <a:lstStyle>
            <a:lvl1pPr algn="ctr">
              <a:defRPr sz="60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1222E0F0-1A47-E645-9DAB-6A742A607CB0}"/>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85826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AF92736-95DD-7E4D-BAFA-E6350C14CD26}"/>
              </a:ext>
            </a:extLst>
          </p:cNvPr>
          <p:cNvSpPr>
            <a:spLocks noGrp="1"/>
          </p:cNvSpPr>
          <p:nvPr>
            <p:ph type="dt" sz="half" idx="10"/>
          </p:nvPr>
        </p:nvSpPr>
        <p:spPr/>
        <p:txBody>
          <a:bodyPr/>
          <a:lstStyle/>
          <a:p>
            <a:fld id="{2DE779A8-8086-0341-AB78-8E8AD1571232}" type="datetimeFigureOut">
              <a:rPr lang="en-US" smtClean="0"/>
              <a:t>10/17/2019</a:t>
            </a:fld>
            <a:endParaRPr lang="en-US"/>
          </a:p>
        </p:txBody>
      </p:sp>
      <p:sp>
        <p:nvSpPr>
          <p:cNvPr id="3" name="Footer Placeholder 2">
            <a:extLst>
              <a:ext uri="{FF2B5EF4-FFF2-40B4-BE49-F238E27FC236}">
                <a16:creationId xmlns:a16="http://schemas.microsoft.com/office/drawing/2014/main" xmlns="" id="{BADDE760-1130-084E-B279-1EBDA4F7A5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377C531-D473-A847-887A-0BAE07E44CA7}"/>
              </a:ext>
            </a:extLst>
          </p:cNvPr>
          <p:cNvSpPr>
            <a:spLocks noGrp="1"/>
          </p:cNvSpPr>
          <p:nvPr>
            <p:ph type="sldNum" sz="quarter" idx="12"/>
          </p:nvPr>
        </p:nvSpPr>
        <p:spPr/>
        <p:txBody>
          <a:bodyPr/>
          <a:lstStyle/>
          <a:p>
            <a:fld id="{0F8CAA53-4BED-0949-8EAF-4C88F798CC20}" type="slidenum">
              <a:rPr lang="en-US" smtClean="0"/>
              <a:t>‹#›</a:t>
            </a:fld>
            <a:endParaRPr lang="en-US"/>
          </a:p>
        </p:txBody>
      </p:sp>
    </p:spTree>
    <p:extLst>
      <p:ext uri="{BB962C8B-B14F-4D97-AF65-F5344CB8AC3E}">
        <p14:creationId xmlns:p14="http://schemas.microsoft.com/office/powerpoint/2010/main" val="6063806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C668269-0E27-244F-B0F5-0F6E2E50FA7B}"/>
              </a:ext>
            </a:extLst>
          </p:cNvPr>
          <p:cNvSpPr/>
          <p:nvPr userDrawn="1"/>
        </p:nvSpPr>
        <p:spPr>
          <a:xfrm>
            <a:off x="4295775" y="0"/>
            <a:ext cx="78962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xmlns="" id="{1A5CEFF2-E178-DC40-9B4D-DA05C7A807A9}"/>
              </a:ext>
            </a:extLst>
          </p:cNvPr>
          <p:cNvSpPr>
            <a:spLocks noGrp="1"/>
          </p:cNvSpPr>
          <p:nvPr>
            <p:ph type="sldNum" sz="quarter" idx="12"/>
          </p:nvPr>
        </p:nvSpPr>
        <p:spPr>
          <a:xfrm>
            <a:off x="8753475" y="6367883"/>
            <a:ext cx="2743200" cy="365125"/>
          </a:xfrm>
          <a:prstGeom prst="rect">
            <a:avLst/>
          </a:prstGeom>
        </p:spPr>
        <p:txBody>
          <a:bodyPr/>
          <a:lstStyle/>
          <a:p>
            <a:fld id="{0F8CAA53-4BED-0949-8EAF-4C88F798CC20}" type="slidenum">
              <a:rPr lang="en-US" smtClean="0"/>
              <a:t>‹#›</a:t>
            </a:fld>
            <a:endParaRPr lang="en-US"/>
          </a:p>
        </p:txBody>
      </p:sp>
      <p:sp>
        <p:nvSpPr>
          <p:cNvPr id="13" name="Picture Placeholder 12">
            <a:extLst>
              <a:ext uri="{FF2B5EF4-FFF2-40B4-BE49-F238E27FC236}">
                <a16:creationId xmlns:a16="http://schemas.microsoft.com/office/drawing/2014/main" xmlns="" id="{68D6075E-C569-B94C-A7B6-962EBA5CFF7A}"/>
              </a:ext>
            </a:extLst>
          </p:cNvPr>
          <p:cNvSpPr>
            <a:spLocks noGrp="1"/>
          </p:cNvSpPr>
          <p:nvPr>
            <p:ph type="pic" sz="quarter" idx="14"/>
          </p:nvPr>
        </p:nvSpPr>
        <p:spPr>
          <a:xfrm>
            <a:off x="4295775" y="0"/>
            <a:ext cx="7896225" cy="6858000"/>
          </a:xfrm>
        </p:spPr>
        <p:txBody>
          <a:bodyPr/>
          <a:lstStyle/>
          <a:p>
            <a:endParaRPr lang="en-US"/>
          </a:p>
        </p:txBody>
      </p:sp>
      <p:cxnSp>
        <p:nvCxnSpPr>
          <p:cNvPr id="15" name="Straight Connector 14">
            <a:extLst>
              <a:ext uri="{FF2B5EF4-FFF2-40B4-BE49-F238E27FC236}">
                <a16:creationId xmlns:a16="http://schemas.microsoft.com/office/drawing/2014/main" xmlns="" id="{C55C5CB2-8770-3E4E-AE5D-79EA83F1F077}"/>
              </a:ext>
            </a:extLst>
          </p:cNvPr>
          <p:cNvCxnSpPr/>
          <p:nvPr userDrawn="1"/>
        </p:nvCxnSpPr>
        <p:spPr>
          <a:xfrm>
            <a:off x="786767" y="571651"/>
            <a:ext cx="1081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3842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C668269-0E27-244F-B0F5-0F6E2E50FA7B}"/>
              </a:ext>
            </a:extLst>
          </p:cNvPr>
          <p:cNvSpPr/>
          <p:nvPr userDrawn="1"/>
        </p:nvSpPr>
        <p:spPr>
          <a:xfrm>
            <a:off x="4295775" y="0"/>
            <a:ext cx="78962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xmlns="" id="{1A5CEFF2-E178-DC40-9B4D-DA05C7A807A9}"/>
              </a:ext>
            </a:extLst>
          </p:cNvPr>
          <p:cNvSpPr>
            <a:spLocks noGrp="1"/>
          </p:cNvSpPr>
          <p:nvPr>
            <p:ph type="sldNum" sz="quarter" idx="12"/>
          </p:nvPr>
        </p:nvSpPr>
        <p:spPr>
          <a:xfrm>
            <a:off x="8753475" y="6367883"/>
            <a:ext cx="2743200" cy="365125"/>
          </a:xfrm>
          <a:prstGeom prst="rect">
            <a:avLst/>
          </a:prstGeom>
        </p:spPr>
        <p:txBody>
          <a:bodyPr/>
          <a:lstStyle/>
          <a:p>
            <a:fld id="{0F8CAA53-4BED-0949-8EAF-4C88F798CC20}" type="slidenum">
              <a:rPr lang="en-US" smtClean="0"/>
              <a:t>‹#›</a:t>
            </a:fld>
            <a:endParaRPr lang="en-US"/>
          </a:p>
        </p:txBody>
      </p:sp>
      <p:sp>
        <p:nvSpPr>
          <p:cNvPr id="13" name="Picture Placeholder 12">
            <a:extLst>
              <a:ext uri="{FF2B5EF4-FFF2-40B4-BE49-F238E27FC236}">
                <a16:creationId xmlns:a16="http://schemas.microsoft.com/office/drawing/2014/main" xmlns="" id="{68D6075E-C569-B94C-A7B6-962EBA5CFF7A}"/>
              </a:ext>
            </a:extLst>
          </p:cNvPr>
          <p:cNvSpPr>
            <a:spLocks noGrp="1"/>
          </p:cNvSpPr>
          <p:nvPr>
            <p:ph type="pic" sz="quarter" idx="14"/>
          </p:nvPr>
        </p:nvSpPr>
        <p:spPr>
          <a:xfrm>
            <a:off x="4295775" y="0"/>
            <a:ext cx="7896225" cy="6858000"/>
          </a:xfrm>
        </p:spPr>
        <p:txBody>
          <a:bodyPr/>
          <a:lstStyle/>
          <a:p>
            <a:endParaRPr lang="en-US"/>
          </a:p>
        </p:txBody>
      </p:sp>
      <p:cxnSp>
        <p:nvCxnSpPr>
          <p:cNvPr id="15" name="Straight Connector 14">
            <a:extLst>
              <a:ext uri="{FF2B5EF4-FFF2-40B4-BE49-F238E27FC236}">
                <a16:creationId xmlns:a16="http://schemas.microsoft.com/office/drawing/2014/main" xmlns="" id="{C55C5CB2-8770-3E4E-AE5D-79EA83F1F077}"/>
              </a:ext>
            </a:extLst>
          </p:cNvPr>
          <p:cNvCxnSpPr/>
          <p:nvPr userDrawn="1"/>
        </p:nvCxnSpPr>
        <p:spPr>
          <a:xfrm>
            <a:off x="786767" y="571651"/>
            <a:ext cx="1081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384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10C1C-4582-D14D-95C6-36C1C0F544E7}"/>
              </a:ext>
            </a:extLst>
          </p:cNvPr>
          <p:cNvSpPr>
            <a:spLocks noGrp="1"/>
          </p:cNvSpPr>
          <p:nvPr>
            <p:ph type="title"/>
          </p:nvPr>
        </p:nvSpPr>
        <p:spPr>
          <a:xfrm>
            <a:off x="695325" y="702095"/>
            <a:ext cx="3343275" cy="1458399"/>
          </a:xfrm>
        </p:spPr>
        <p:txBody>
          <a:bodyPr>
            <a:noAutofit/>
          </a:bodyPr>
          <a:lstStyle>
            <a:lvl1pPr>
              <a:defRPr sz="3200" spc="-7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BF8DAAFE-DE2B-F848-805C-BB5D50C75AF6}"/>
              </a:ext>
            </a:extLst>
          </p:cNvPr>
          <p:cNvSpPr>
            <a:spLocks noGrp="1"/>
          </p:cNvSpPr>
          <p:nvPr>
            <p:ph idx="1"/>
          </p:nvPr>
        </p:nvSpPr>
        <p:spPr>
          <a:xfrm>
            <a:off x="695325" y="3429000"/>
            <a:ext cx="3343275" cy="27523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ubtitle 2">
            <a:extLst>
              <a:ext uri="{FF2B5EF4-FFF2-40B4-BE49-F238E27FC236}">
                <a16:creationId xmlns:a16="http://schemas.microsoft.com/office/drawing/2014/main" xmlns="" id="{E18500DD-60A5-E147-B110-36C0356E0592}"/>
              </a:ext>
            </a:extLst>
          </p:cNvPr>
          <p:cNvSpPr>
            <a:spLocks noGrp="1"/>
          </p:cNvSpPr>
          <p:nvPr>
            <p:ph type="subTitle" idx="13"/>
          </p:nvPr>
        </p:nvSpPr>
        <p:spPr>
          <a:xfrm>
            <a:off x="695325" y="2335507"/>
            <a:ext cx="3343275" cy="1655762"/>
          </a:xfrm>
        </p:spPr>
        <p:txBody>
          <a:bodyP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xmlns="" id="{319D8802-480F-4942-80F8-32B7F6719902}"/>
              </a:ext>
            </a:extLst>
          </p:cNvPr>
          <p:cNvCxnSpPr/>
          <p:nvPr userDrawn="1"/>
        </p:nvCxnSpPr>
        <p:spPr>
          <a:xfrm>
            <a:off x="786767" y="571651"/>
            <a:ext cx="1081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5378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10C1C-4582-D14D-95C6-36C1C0F544E7}"/>
              </a:ext>
            </a:extLst>
          </p:cNvPr>
          <p:cNvSpPr>
            <a:spLocks noGrp="1"/>
          </p:cNvSpPr>
          <p:nvPr>
            <p:ph type="title"/>
          </p:nvPr>
        </p:nvSpPr>
        <p:spPr>
          <a:xfrm>
            <a:off x="695325" y="702095"/>
            <a:ext cx="8058150" cy="505993"/>
          </a:xfrm>
        </p:spPr>
        <p:txBody>
          <a:bodyPr>
            <a:noAutofit/>
          </a:bodyPr>
          <a:lstStyle>
            <a:lvl1pPr>
              <a:defRPr sz="3200" spc="-70" baseline="0">
                <a:solidFill>
                  <a:schemeClr val="tx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xmlns="" id="{368AD50A-5098-7842-B218-56CDCAAEE9C2}"/>
              </a:ext>
            </a:extLst>
          </p:cNvPr>
          <p:cNvSpPr>
            <a:spLocks noGrp="1"/>
          </p:cNvSpPr>
          <p:nvPr>
            <p:ph type="pic" sz="quarter" idx="13"/>
          </p:nvPr>
        </p:nvSpPr>
        <p:spPr>
          <a:xfrm>
            <a:off x="695325" y="1808162"/>
            <a:ext cx="10801350" cy="4357687"/>
          </a:xfrm>
        </p:spPr>
        <p:txBody>
          <a:bodyPr/>
          <a:lstStyle/>
          <a:p>
            <a:endParaRPr lang="en-US"/>
          </a:p>
        </p:txBody>
      </p:sp>
      <p:sp>
        <p:nvSpPr>
          <p:cNvPr id="9" name="Subtitle 2">
            <a:extLst>
              <a:ext uri="{FF2B5EF4-FFF2-40B4-BE49-F238E27FC236}">
                <a16:creationId xmlns:a16="http://schemas.microsoft.com/office/drawing/2014/main" xmlns="" id="{BCF9053B-3FD1-A845-A464-A66A1995028B}"/>
              </a:ext>
            </a:extLst>
          </p:cNvPr>
          <p:cNvSpPr>
            <a:spLocks noGrp="1"/>
          </p:cNvSpPr>
          <p:nvPr>
            <p:ph type="subTitle" idx="1"/>
          </p:nvPr>
        </p:nvSpPr>
        <p:spPr>
          <a:xfrm>
            <a:off x="695325" y="1398494"/>
            <a:ext cx="7200900" cy="409669"/>
          </a:xfrm>
        </p:spPr>
        <p:txBody>
          <a:bodyPr>
            <a:normAutofit/>
          </a:bodyPr>
          <a:lstStyle>
            <a:lvl1pPr marL="0" indent="0" algn="l">
              <a:lnSpc>
                <a:spcPts val="2100"/>
              </a:lnSpc>
              <a:buNone/>
              <a:defRPr sz="1600" b="0" spc="-3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xmlns="" id="{4D2436D6-9D6B-4A45-BC85-E62E57FE35FF}"/>
              </a:ext>
            </a:extLst>
          </p:cNvPr>
          <p:cNvCxnSpPr/>
          <p:nvPr userDrawn="1"/>
        </p:nvCxnSpPr>
        <p:spPr>
          <a:xfrm>
            <a:off x="786767" y="571651"/>
            <a:ext cx="1081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3609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10C1C-4582-D14D-95C6-36C1C0F544E7}"/>
              </a:ext>
            </a:extLst>
          </p:cNvPr>
          <p:cNvSpPr>
            <a:spLocks noGrp="1"/>
          </p:cNvSpPr>
          <p:nvPr>
            <p:ph type="title"/>
          </p:nvPr>
        </p:nvSpPr>
        <p:spPr>
          <a:xfrm>
            <a:off x="695325" y="702095"/>
            <a:ext cx="7200900" cy="696399"/>
          </a:xfrm>
        </p:spPr>
        <p:txBody>
          <a:bodyPr>
            <a:noAutofit/>
          </a:bodyPr>
          <a:lstStyle>
            <a:lvl1pPr>
              <a:defRPr sz="3200" spc="-70" baseline="0">
                <a:solidFill>
                  <a:schemeClr val="bg1"/>
                </a:solidFill>
              </a:defRPr>
            </a:lvl1pPr>
          </a:lstStyle>
          <a:p>
            <a:r>
              <a:rPr lang="en-US"/>
              <a:t>Click to edit Master title style</a:t>
            </a:r>
          </a:p>
        </p:txBody>
      </p:sp>
      <p:sp>
        <p:nvSpPr>
          <p:cNvPr id="7" name="Picture Placeholder 7">
            <a:extLst>
              <a:ext uri="{FF2B5EF4-FFF2-40B4-BE49-F238E27FC236}">
                <a16:creationId xmlns:a16="http://schemas.microsoft.com/office/drawing/2014/main" xmlns="" id="{28AE90D9-A114-5A41-A9A3-2D56EB1A7AB0}"/>
              </a:ext>
            </a:extLst>
          </p:cNvPr>
          <p:cNvSpPr>
            <a:spLocks noGrp="1"/>
          </p:cNvSpPr>
          <p:nvPr>
            <p:ph type="pic" sz="quarter" idx="13"/>
          </p:nvPr>
        </p:nvSpPr>
        <p:spPr>
          <a:xfrm>
            <a:off x="695325" y="1808162"/>
            <a:ext cx="10801350" cy="4357687"/>
          </a:xfrm>
        </p:spPr>
        <p:txBody>
          <a:bodyPr/>
          <a:lstStyle/>
          <a:p>
            <a:endParaRPr lang="en-US"/>
          </a:p>
        </p:txBody>
      </p:sp>
      <p:sp>
        <p:nvSpPr>
          <p:cNvPr id="10" name="Subtitle 2">
            <a:extLst>
              <a:ext uri="{FF2B5EF4-FFF2-40B4-BE49-F238E27FC236}">
                <a16:creationId xmlns:a16="http://schemas.microsoft.com/office/drawing/2014/main" xmlns="" id="{A422F6AC-29F5-AC4A-B7A9-59EF75E29185}"/>
              </a:ext>
            </a:extLst>
          </p:cNvPr>
          <p:cNvSpPr>
            <a:spLocks noGrp="1"/>
          </p:cNvSpPr>
          <p:nvPr>
            <p:ph type="subTitle" idx="1"/>
          </p:nvPr>
        </p:nvSpPr>
        <p:spPr>
          <a:xfrm>
            <a:off x="695325" y="1398494"/>
            <a:ext cx="7200900" cy="409669"/>
          </a:xfrm>
        </p:spPr>
        <p:txBody>
          <a:bodyPr>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xmlns="" id="{82604316-E5BA-9540-8A3D-A76A792D2B32}"/>
              </a:ext>
            </a:extLst>
          </p:cNvPr>
          <p:cNvCxnSpPr/>
          <p:nvPr userDrawn="1"/>
        </p:nvCxnSpPr>
        <p:spPr>
          <a:xfrm>
            <a:off x="786767" y="571651"/>
            <a:ext cx="1081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5292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D05D2666-9819-C34E-9B5A-4B728FC65095}"/>
              </a:ext>
            </a:extLst>
          </p:cNvPr>
          <p:cNvSpPr>
            <a:spLocks noGrp="1"/>
          </p:cNvSpPr>
          <p:nvPr>
            <p:ph type="pic" sz="quarter" idx="13"/>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xmlns="" id="{AB488419-CBF6-6E41-AF55-F086E1DD2753}"/>
              </a:ext>
            </a:extLst>
          </p:cNvPr>
          <p:cNvSpPr>
            <a:spLocks noGrp="1"/>
          </p:cNvSpPr>
          <p:nvPr>
            <p:ph type="title"/>
          </p:nvPr>
        </p:nvSpPr>
        <p:spPr>
          <a:xfrm>
            <a:off x="695325" y="692150"/>
            <a:ext cx="7200900" cy="5473700"/>
          </a:xfrm>
        </p:spPr>
        <p:txBody>
          <a:bodyPr anchor="t" anchorCtr="0">
            <a:normAutofit/>
          </a:bodyPr>
          <a:lstStyle>
            <a:lvl1pPr>
              <a:defRPr sz="48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xmlns="" id="{3B96FD5B-3FA1-714E-9521-78ABBF68C628}"/>
              </a:ext>
            </a:extLst>
          </p:cNvPr>
          <p:cNvSpPr>
            <a:spLocks noGrp="1"/>
          </p:cNvSpPr>
          <p:nvPr>
            <p:ph type="dt" sz="half" idx="10"/>
          </p:nvPr>
        </p:nvSpPr>
        <p:spPr>
          <a:xfrm>
            <a:off x="695325" y="6356349"/>
            <a:ext cx="2743200" cy="365125"/>
          </a:xfrm>
          <a:prstGeom prst="rect">
            <a:avLst/>
          </a:prstGeom>
        </p:spPr>
        <p:txBody>
          <a:bodyPr/>
          <a:lstStyle/>
          <a:p>
            <a:fld id="{2DE779A8-8086-0341-AB78-8E8AD1571232}" type="datetimeFigureOut">
              <a:rPr lang="en-US" smtClean="0"/>
              <a:t>10/17/2019</a:t>
            </a:fld>
            <a:endParaRPr lang="en-US" dirty="0"/>
          </a:p>
        </p:txBody>
      </p:sp>
      <p:sp>
        <p:nvSpPr>
          <p:cNvPr id="5" name="Footer Placeholder 4">
            <a:extLst>
              <a:ext uri="{FF2B5EF4-FFF2-40B4-BE49-F238E27FC236}">
                <a16:creationId xmlns:a16="http://schemas.microsoft.com/office/drawing/2014/main" xmlns="" id="{296FAEA0-DA1D-A141-82D0-8CF65409DF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C538576-ECC0-EB48-9867-C1FE9E2229CD}"/>
              </a:ext>
            </a:extLst>
          </p:cNvPr>
          <p:cNvSpPr>
            <a:spLocks noGrp="1"/>
          </p:cNvSpPr>
          <p:nvPr>
            <p:ph type="sldNum" sz="quarter" idx="12"/>
          </p:nvPr>
        </p:nvSpPr>
        <p:spPr>
          <a:xfrm>
            <a:off x="8753475" y="6367883"/>
            <a:ext cx="2743200" cy="365125"/>
          </a:xfrm>
          <a:prstGeom prst="rect">
            <a:avLst/>
          </a:prstGeom>
        </p:spPr>
        <p:txBody>
          <a:bodyPr/>
          <a:lstStyle/>
          <a:p>
            <a:fld id="{0F8CAA53-4BED-0949-8EAF-4C88F798CC20}" type="slidenum">
              <a:rPr lang="en-US" smtClean="0"/>
              <a:t>‹#›</a:t>
            </a:fld>
            <a:endParaRPr lang="en-US"/>
          </a:p>
        </p:txBody>
      </p:sp>
    </p:spTree>
    <p:extLst>
      <p:ext uri="{BB962C8B-B14F-4D97-AF65-F5344CB8AC3E}">
        <p14:creationId xmlns:p14="http://schemas.microsoft.com/office/powerpoint/2010/main" val="38399694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73A10C1C-4582-D14D-95C6-36C1C0F544E7}"/>
              </a:ext>
            </a:extLst>
          </p:cNvPr>
          <p:cNvSpPr>
            <a:spLocks noGrp="1"/>
          </p:cNvSpPr>
          <p:nvPr>
            <p:ph type="title"/>
          </p:nvPr>
        </p:nvSpPr>
        <p:spPr>
          <a:xfrm>
            <a:off x="695325" y="702095"/>
            <a:ext cx="7200900" cy="696399"/>
          </a:xfrm>
        </p:spPr>
        <p:txBody>
          <a:bodyPr>
            <a:noAutofit/>
          </a:bodyPr>
          <a:lstStyle>
            <a:lvl1pPr>
              <a:defRPr sz="3200">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xmlns="" id="{A422F6AC-29F5-AC4A-B7A9-59EF75E29185}"/>
              </a:ext>
            </a:extLst>
          </p:cNvPr>
          <p:cNvSpPr>
            <a:spLocks noGrp="1"/>
          </p:cNvSpPr>
          <p:nvPr>
            <p:ph type="subTitle" idx="13"/>
          </p:nvPr>
        </p:nvSpPr>
        <p:spPr>
          <a:xfrm>
            <a:off x="695325" y="1398494"/>
            <a:ext cx="7200900" cy="409669"/>
          </a:xfrm>
        </p:spPr>
        <p:txBody>
          <a:bodyPr>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xmlns="" id="{82604316-E5BA-9540-8A3D-A76A792D2B32}"/>
              </a:ext>
            </a:extLst>
          </p:cNvPr>
          <p:cNvCxnSpPr/>
          <p:nvPr userDrawn="1"/>
        </p:nvCxnSpPr>
        <p:spPr>
          <a:xfrm>
            <a:off x="786767" y="571651"/>
            <a:ext cx="1081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5646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C668269-0E27-244F-B0F5-0F6E2E50FA7B}"/>
              </a:ext>
            </a:extLst>
          </p:cNvPr>
          <p:cNvSpPr/>
          <p:nvPr userDrawn="1"/>
        </p:nvSpPr>
        <p:spPr>
          <a:xfrm>
            <a:off x="4295775" y="0"/>
            <a:ext cx="78962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044D379-69C8-134A-8EED-62828CF1CB68}"/>
              </a:ext>
            </a:extLst>
          </p:cNvPr>
          <p:cNvSpPr>
            <a:spLocks noGrp="1"/>
          </p:cNvSpPr>
          <p:nvPr>
            <p:ph type="title"/>
          </p:nvPr>
        </p:nvSpPr>
        <p:spPr>
          <a:xfrm>
            <a:off x="695325" y="692150"/>
            <a:ext cx="3343275" cy="1600200"/>
          </a:xfrm>
        </p:spPr>
        <p:txBody>
          <a:bodyPr anchor="t" anchorCtr="0"/>
          <a:lstStyle>
            <a:lvl1pPr>
              <a:defRPr sz="3200" spc="-100" baseline="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xmlns="" id="{79633757-CBA6-434A-8587-A53BA30AFA27}"/>
              </a:ext>
            </a:extLst>
          </p:cNvPr>
          <p:cNvSpPr>
            <a:spLocks noGrp="1"/>
          </p:cNvSpPr>
          <p:nvPr>
            <p:ph type="body" sz="half" idx="2"/>
          </p:nvPr>
        </p:nvSpPr>
        <p:spPr>
          <a:xfrm>
            <a:off x="695325" y="2958353"/>
            <a:ext cx="3343276" cy="3271790"/>
          </a:xfrm>
        </p:spPr>
        <p:txBody>
          <a:bodyPr/>
          <a:lstStyle>
            <a:lvl1pPr marL="0" indent="0">
              <a:buNone/>
              <a:defRPr sz="1600" spc="-3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xmlns="" id="{1A5CEFF2-E178-DC40-9B4D-DA05C7A807A9}"/>
              </a:ext>
            </a:extLst>
          </p:cNvPr>
          <p:cNvSpPr>
            <a:spLocks noGrp="1"/>
          </p:cNvSpPr>
          <p:nvPr>
            <p:ph type="sldNum" sz="quarter" idx="12"/>
          </p:nvPr>
        </p:nvSpPr>
        <p:spPr>
          <a:xfrm>
            <a:off x="8753475" y="6367883"/>
            <a:ext cx="2743200" cy="365125"/>
          </a:xfrm>
          <a:prstGeom prst="rect">
            <a:avLst/>
          </a:prstGeom>
        </p:spPr>
        <p:txBody>
          <a:bodyPr/>
          <a:lstStyle/>
          <a:p>
            <a:fld id="{0F8CAA53-4BED-0949-8EAF-4C88F798CC20}" type="slidenum">
              <a:rPr lang="en-US" smtClean="0"/>
              <a:t>‹#›</a:t>
            </a:fld>
            <a:endParaRPr lang="en-US"/>
          </a:p>
        </p:txBody>
      </p:sp>
      <p:sp>
        <p:nvSpPr>
          <p:cNvPr id="10" name="Subtitle 2">
            <a:extLst>
              <a:ext uri="{FF2B5EF4-FFF2-40B4-BE49-F238E27FC236}">
                <a16:creationId xmlns:a16="http://schemas.microsoft.com/office/drawing/2014/main" xmlns="" id="{548DF74D-08D9-1E4F-A813-86D2D651C9E8}"/>
              </a:ext>
            </a:extLst>
          </p:cNvPr>
          <p:cNvSpPr>
            <a:spLocks noGrp="1"/>
          </p:cNvSpPr>
          <p:nvPr>
            <p:ph type="subTitle" idx="13"/>
          </p:nvPr>
        </p:nvSpPr>
        <p:spPr>
          <a:xfrm>
            <a:off x="695327" y="2330496"/>
            <a:ext cx="3343273" cy="409669"/>
          </a:xfrm>
        </p:spPr>
        <p:txBody>
          <a:bodyPr>
            <a:normAutofit/>
          </a:bodyPr>
          <a:lstStyle>
            <a:lvl1pPr marL="0" indent="0" algn="l">
              <a:buNone/>
              <a:defRPr sz="1600" spc="-3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icture Placeholder 12">
            <a:extLst>
              <a:ext uri="{FF2B5EF4-FFF2-40B4-BE49-F238E27FC236}">
                <a16:creationId xmlns:a16="http://schemas.microsoft.com/office/drawing/2014/main" xmlns="" id="{68D6075E-C569-B94C-A7B6-962EBA5CFF7A}"/>
              </a:ext>
            </a:extLst>
          </p:cNvPr>
          <p:cNvSpPr>
            <a:spLocks noGrp="1"/>
          </p:cNvSpPr>
          <p:nvPr>
            <p:ph type="pic" sz="quarter" idx="14"/>
          </p:nvPr>
        </p:nvSpPr>
        <p:spPr>
          <a:xfrm>
            <a:off x="4295775" y="0"/>
            <a:ext cx="7896225" cy="6858000"/>
          </a:xfrm>
        </p:spPr>
        <p:txBody>
          <a:bodyPr/>
          <a:lstStyle/>
          <a:p>
            <a:endParaRPr lang="en-US"/>
          </a:p>
        </p:txBody>
      </p:sp>
      <p:cxnSp>
        <p:nvCxnSpPr>
          <p:cNvPr id="15" name="Straight Connector 14">
            <a:extLst>
              <a:ext uri="{FF2B5EF4-FFF2-40B4-BE49-F238E27FC236}">
                <a16:creationId xmlns:a16="http://schemas.microsoft.com/office/drawing/2014/main" xmlns="" id="{C55C5CB2-8770-3E4E-AE5D-79EA83F1F077}"/>
              </a:ext>
            </a:extLst>
          </p:cNvPr>
          <p:cNvCxnSpPr/>
          <p:nvPr userDrawn="1"/>
        </p:nvCxnSpPr>
        <p:spPr>
          <a:xfrm>
            <a:off x="786767" y="571651"/>
            <a:ext cx="1081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9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4D379-69C8-134A-8EED-62828CF1CB68}"/>
              </a:ext>
            </a:extLst>
          </p:cNvPr>
          <p:cNvSpPr>
            <a:spLocks noGrp="1"/>
          </p:cNvSpPr>
          <p:nvPr>
            <p:ph type="title"/>
          </p:nvPr>
        </p:nvSpPr>
        <p:spPr>
          <a:xfrm>
            <a:off x="695325" y="692150"/>
            <a:ext cx="3343275" cy="1600200"/>
          </a:xfrm>
        </p:spPr>
        <p:txBody>
          <a:bodyPr anchor="t" anchorCtr="0"/>
          <a:lstStyle>
            <a:lvl1pPr>
              <a:defRPr sz="3200" spc="-100" baseline="0">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xmlns="" id="{79633757-CBA6-434A-8587-A53BA30AFA27}"/>
              </a:ext>
            </a:extLst>
          </p:cNvPr>
          <p:cNvSpPr>
            <a:spLocks noGrp="1"/>
          </p:cNvSpPr>
          <p:nvPr>
            <p:ph type="body" sz="half" idx="2"/>
          </p:nvPr>
        </p:nvSpPr>
        <p:spPr>
          <a:xfrm>
            <a:off x="695325" y="2958353"/>
            <a:ext cx="3343276" cy="3271790"/>
          </a:xfrm>
        </p:spPr>
        <p:txBody>
          <a:bodyPr/>
          <a:lstStyle>
            <a:lvl1pPr marL="0" indent="0">
              <a:buNone/>
              <a:defRPr sz="1600" spc="-3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ubtitle 2">
            <a:extLst>
              <a:ext uri="{FF2B5EF4-FFF2-40B4-BE49-F238E27FC236}">
                <a16:creationId xmlns:a16="http://schemas.microsoft.com/office/drawing/2014/main" xmlns="" id="{548DF74D-08D9-1E4F-A813-86D2D651C9E8}"/>
              </a:ext>
            </a:extLst>
          </p:cNvPr>
          <p:cNvSpPr>
            <a:spLocks noGrp="1"/>
          </p:cNvSpPr>
          <p:nvPr>
            <p:ph type="subTitle" idx="13"/>
          </p:nvPr>
        </p:nvSpPr>
        <p:spPr>
          <a:xfrm>
            <a:off x="695327" y="2330496"/>
            <a:ext cx="3343273" cy="409669"/>
          </a:xfrm>
        </p:spPr>
        <p:txBody>
          <a:bodyPr>
            <a:normAutofit/>
          </a:bodyPr>
          <a:lstStyle>
            <a:lvl1pPr marL="0" indent="0" algn="l">
              <a:buNone/>
              <a:defRPr sz="1600" spc="-3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xmlns="" id="{C55C5CB2-8770-3E4E-AE5D-79EA83F1F077}"/>
              </a:ext>
            </a:extLst>
          </p:cNvPr>
          <p:cNvCxnSpPr/>
          <p:nvPr userDrawn="1"/>
        </p:nvCxnSpPr>
        <p:spPr>
          <a:xfrm>
            <a:off x="786767" y="571651"/>
            <a:ext cx="108105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8084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C668269-0E27-244F-B0F5-0F6E2E50FA7B}"/>
              </a:ext>
            </a:extLst>
          </p:cNvPr>
          <p:cNvSpPr/>
          <p:nvPr userDrawn="1"/>
        </p:nvSpPr>
        <p:spPr>
          <a:xfrm>
            <a:off x="0" y="0"/>
            <a:ext cx="78962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044D379-69C8-134A-8EED-62828CF1CB68}"/>
              </a:ext>
            </a:extLst>
          </p:cNvPr>
          <p:cNvSpPr>
            <a:spLocks noGrp="1"/>
          </p:cNvSpPr>
          <p:nvPr>
            <p:ph type="title"/>
          </p:nvPr>
        </p:nvSpPr>
        <p:spPr>
          <a:xfrm>
            <a:off x="8153399" y="692150"/>
            <a:ext cx="3343275" cy="1600200"/>
          </a:xfrm>
        </p:spPr>
        <p:txBody>
          <a:bodyPr anchor="t" anchorCtr="0"/>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xmlns="" id="{79633757-CBA6-434A-8587-A53BA30AFA27}"/>
              </a:ext>
            </a:extLst>
          </p:cNvPr>
          <p:cNvSpPr>
            <a:spLocks noGrp="1"/>
          </p:cNvSpPr>
          <p:nvPr>
            <p:ph type="body" sz="half" idx="2"/>
          </p:nvPr>
        </p:nvSpPr>
        <p:spPr>
          <a:xfrm>
            <a:off x="8153399" y="2958353"/>
            <a:ext cx="3343276" cy="32717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184FE66-C36F-FF4F-A66E-8AD244D7BE18}"/>
              </a:ext>
            </a:extLst>
          </p:cNvPr>
          <p:cNvSpPr>
            <a:spLocks noGrp="1"/>
          </p:cNvSpPr>
          <p:nvPr>
            <p:ph type="dt" sz="half" idx="10"/>
          </p:nvPr>
        </p:nvSpPr>
        <p:spPr>
          <a:xfrm>
            <a:off x="695325" y="6356349"/>
            <a:ext cx="2743200" cy="365125"/>
          </a:xfrm>
          <a:prstGeom prst="rect">
            <a:avLst/>
          </a:prstGeom>
        </p:spPr>
        <p:txBody>
          <a:bodyPr/>
          <a:lstStyle/>
          <a:p>
            <a:fld id="{2DE779A8-8086-0341-AB78-8E8AD1571232}" type="datetimeFigureOut">
              <a:rPr lang="en-US" smtClean="0"/>
              <a:t>10/17/2019</a:t>
            </a:fld>
            <a:endParaRPr lang="en-US"/>
          </a:p>
        </p:txBody>
      </p:sp>
      <p:sp>
        <p:nvSpPr>
          <p:cNvPr id="6" name="Footer Placeholder 5">
            <a:extLst>
              <a:ext uri="{FF2B5EF4-FFF2-40B4-BE49-F238E27FC236}">
                <a16:creationId xmlns:a16="http://schemas.microsoft.com/office/drawing/2014/main" xmlns="" id="{1327CC5A-E649-E546-87AA-2AF7D0FC0A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ubtitle 2">
            <a:extLst>
              <a:ext uri="{FF2B5EF4-FFF2-40B4-BE49-F238E27FC236}">
                <a16:creationId xmlns:a16="http://schemas.microsoft.com/office/drawing/2014/main" xmlns="" id="{548DF74D-08D9-1E4F-A813-86D2D651C9E8}"/>
              </a:ext>
            </a:extLst>
          </p:cNvPr>
          <p:cNvSpPr>
            <a:spLocks noGrp="1"/>
          </p:cNvSpPr>
          <p:nvPr>
            <p:ph type="subTitle" idx="13"/>
          </p:nvPr>
        </p:nvSpPr>
        <p:spPr>
          <a:xfrm>
            <a:off x="8153401" y="2330496"/>
            <a:ext cx="3343273" cy="4096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12">
            <a:extLst>
              <a:ext uri="{FF2B5EF4-FFF2-40B4-BE49-F238E27FC236}">
                <a16:creationId xmlns:a16="http://schemas.microsoft.com/office/drawing/2014/main" xmlns="" id="{170E57D1-9B61-0147-ADC6-6CB4586E1EA0}"/>
              </a:ext>
            </a:extLst>
          </p:cNvPr>
          <p:cNvSpPr>
            <a:spLocks noGrp="1"/>
          </p:cNvSpPr>
          <p:nvPr>
            <p:ph type="pic" sz="quarter" idx="14"/>
          </p:nvPr>
        </p:nvSpPr>
        <p:spPr>
          <a:xfrm>
            <a:off x="-1" y="-8965"/>
            <a:ext cx="7896225" cy="6858000"/>
          </a:xfrm>
        </p:spPr>
        <p:txBody>
          <a:bodyPr/>
          <a:lstStyle/>
          <a:p>
            <a:endParaRPr lang="en-US"/>
          </a:p>
        </p:txBody>
      </p:sp>
      <p:cxnSp>
        <p:nvCxnSpPr>
          <p:cNvPr id="14" name="Straight Connector 13">
            <a:extLst>
              <a:ext uri="{FF2B5EF4-FFF2-40B4-BE49-F238E27FC236}">
                <a16:creationId xmlns:a16="http://schemas.microsoft.com/office/drawing/2014/main" xmlns="" id="{31023D09-C7DE-4D4C-938A-26654284B35D}"/>
              </a:ext>
            </a:extLst>
          </p:cNvPr>
          <p:cNvCxnSpPr/>
          <p:nvPr userDrawn="1"/>
        </p:nvCxnSpPr>
        <p:spPr>
          <a:xfrm>
            <a:off x="8229572" y="571651"/>
            <a:ext cx="108105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1946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BF7D03-5C62-CF4D-B17C-8966688AB1A3}"/>
              </a:ext>
            </a:extLst>
          </p:cNvPr>
          <p:cNvSpPr>
            <a:spLocks noGrp="1"/>
          </p:cNvSpPr>
          <p:nvPr>
            <p:ph type="title"/>
          </p:nvPr>
        </p:nvSpPr>
        <p:spPr>
          <a:xfrm>
            <a:off x="695325" y="702096"/>
            <a:ext cx="10515600" cy="998236"/>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xmlns="" id="{6D2C5808-5A8C-EA43-8A48-464E00CFFCFE}"/>
              </a:ext>
            </a:extLst>
          </p:cNvPr>
          <p:cNvSpPr>
            <a:spLocks noGrp="1"/>
          </p:cNvSpPr>
          <p:nvPr>
            <p:ph type="body" idx="1"/>
          </p:nvPr>
        </p:nvSpPr>
        <p:spPr>
          <a:xfrm>
            <a:off x="695325" y="182999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levelv</a:t>
            </a:r>
          </a:p>
        </p:txBody>
      </p:sp>
    </p:spTree>
    <p:extLst>
      <p:ext uri="{BB962C8B-B14F-4D97-AF65-F5344CB8AC3E}">
        <p14:creationId xmlns:p14="http://schemas.microsoft.com/office/powerpoint/2010/main" val="135405575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69" r:id="rId3"/>
    <p:sldLayoutId id="2147483670" r:id="rId4"/>
    <p:sldLayoutId id="2147483651" r:id="rId5"/>
    <p:sldLayoutId id="2147483666" r:id="rId6"/>
    <p:sldLayoutId id="2147483657" r:id="rId7"/>
    <p:sldLayoutId id="2147483680" r:id="rId8"/>
    <p:sldLayoutId id="2147483673" r:id="rId9"/>
    <p:sldLayoutId id="2147483681" r:id="rId10"/>
    <p:sldLayoutId id="2147483684" r:id="rId11"/>
    <p:sldLayoutId id="2147483685" r:id="rId12"/>
  </p:sldLayoutIdLst>
  <p:transition/>
  <p:txStyles>
    <p:titleStyle>
      <a:lvl1pPr algn="l" defTabSz="914400" rtl="0" eaLnBrk="1" latinLnBrk="0" hangingPunct="1">
        <a:lnSpc>
          <a:spcPct val="90000"/>
        </a:lnSpc>
        <a:spcBef>
          <a:spcPct val="0"/>
        </a:spcBef>
        <a:buNone/>
        <a:defRPr sz="4000" b="1" i="0" kern="1200">
          <a:solidFill>
            <a:schemeClr val="tx1"/>
          </a:solidFill>
          <a:latin typeface="Meiryo" panose="020B0604030504040204" pitchFamily="34" charset="-128"/>
          <a:ea typeface="Meiryo" panose="020B0604030504040204" pitchFamily="34" charset="-128"/>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438">
          <p15:clr>
            <a:srgbClr val="F26B43"/>
          </p15:clr>
        </p15:guide>
        <p15:guide id="3" pos="7242">
          <p15:clr>
            <a:srgbClr val="F26B43"/>
          </p15:clr>
        </p15:guide>
        <p15:guide id="4" orient="horz" pos="2160">
          <p15:clr>
            <a:srgbClr val="F26B43"/>
          </p15:clr>
        </p15:guide>
        <p15:guide id="5" orient="horz" pos="436">
          <p15:clr>
            <a:srgbClr val="F26B43"/>
          </p15:clr>
        </p15:guide>
        <p15:guide id="6" orient="horz" pos="3884">
          <p15:clr>
            <a:srgbClr val="F26B43"/>
          </p15:clr>
        </p15:guide>
        <p15:guide id="8" pos="4974">
          <p15:clr>
            <a:srgbClr val="F26B43"/>
          </p15:clr>
        </p15:guide>
        <p15:guide id="9" pos="2706">
          <p15:clr>
            <a:srgbClr val="F26B43"/>
          </p15:clr>
        </p15:guide>
        <p15:guide id="10"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xml"/><Relationship Id="rId7"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notesSlide" Target="../notesSlides/notesSlide11.xml"/><Relationship Id="rId4"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2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www.google.co.nz/url?sa=i&amp;rct=j&amp;q=&amp;esrc=s&amp;source=images&amp;cd=&amp;ved=2ahUKEwjt8eOy1N3jAhUJk3AKHQTCAwoQjRx6BAgBEAU&amp;url=http://www.pavingexpert.com/saws_01.htm&amp;psig=AOvVaw3UHViZW8P1LmdBN-os_4Mx&amp;ust=1564610726242269"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3524" cy="6858000"/>
          </a:xfrm>
          <a:prstGeom prst="rect">
            <a:avLst/>
          </a:prstGeom>
        </p:spPr>
      </p:pic>
      <p:pic>
        <p:nvPicPr>
          <p:cNvPr id="4" name="Picture 3">
            <a:extLst>
              <a:ext uri="{FF2B5EF4-FFF2-40B4-BE49-F238E27FC236}">
                <a16:creationId xmlns:a16="http://schemas.microsoft.com/office/drawing/2014/main" xmlns="" id="{BF51074C-B582-0246-A96F-603816D9A429}"/>
              </a:ext>
            </a:extLst>
          </p:cNvPr>
          <p:cNvPicPr>
            <a:picLocks noChangeAspect="1"/>
          </p:cNvPicPr>
          <p:nvPr/>
        </p:nvPicPr>
        <p:blipFill>
          <a:blip r:embed="rId4"/>
          <a:stretch>
            <a:fillRect/>
          </a:stretch>
        </p:blipFill>
        <p:spPr>
          <a:xfrm>
            <a:off x="3822699" y="5116976"/>
            <a:ext cx="4565651" cy="1446543"/>
          </a:xfrm>
          <a:prstGeom prst="rect">
            <a:avLst/>
          </a:prstGeom>
        </p:spPr>
      </p:pic>
      <p:sp>
        <p:nvSpPr>
          <p:cNvPr id="5" name="Title 4">
            <a:extLst>
              <a:ext uri="{FF2B5EF4-FFF2-40B4-BE49-F238E27FC236}">
                <a16:creationId xmlns:a16="http://schemas.microsoft.com/office/drawing/2014/main" xmlns="" id="{2A9EA6B9-EBA1-AE46-96C3-A4F2BA022E5E}"/>
              </a:ext>
            </a:extLst>
          </p:cNvPr>
          <p:cNvSpPr>
            <a:spLocks noGrp="1"/>
          </p:cNvSpPr>
          <p:nvPr>
            <p:ph type="ctrTitle"/>
          </p:nvPr>
        </p:nvSpPr>
        <p:spPr/>
        <p:txBody>
          <a:bodyPr/>
          <a:lstStyle/>
          <a:p>
            <a:r>
              <a:rPr lang="en-US" dirty="0">
                <a:solidFill>
                  <a:schemeClr val="bg1"/>
                </a:solidFill>
              </a:rPr>
              <a:t>Engineered </a:t>
            </a:r>
            <a:r>
              <a:rPr lang="en-US" dirty="0" smtClean="0">
                <a:solidFill>
                  <a:schemeClr val="bg1"/>
                </a:solidFill>
              </a:rPr>
              <a:t/>
            </a:r>
            <a:br>
              <a:rPr lang="en-US" dirty="0" smtClean="0">
                <a:solidFill>
                  <a:schemeClr val="bg1"/>
                </a:solidFill>
              </a:rPr>
            </a:br>
            <a:r>
              <a:rPr lang="en-US" dirty="0" smtClean="0">
                <a:solidFill>
                  <a:schemeClr val="bg1"/>
                </a:solidFill>
              </a:rPr>
              <a:t>stone </a:t>
            </a:r>
            <a:r>
              <a:rPr lang="en-US" dirty="0">
                <a:solidFill>
                  <a:schemeClr val="bg1"/>
                </a:solidFill>
              </a:rPr>
              <a:t>and silicosis</a:t>
            </a:r>
            <a:endParaRPr lang="en-US" dirty="0" smtClean="0">
              <a:solidFill>
                <a:schemeClr val="bg1"/>
              </a:solidFill>
            </a:endParaRPr>
          </a:p>
        </p:txBody>
      </p:sp>
      <p:sp>
        <p:nvSpPr>
          <p:cNvPr id="3" name="TextBox 2"/>
          <p:cNvSpPr txBox="1"/>
          <p:nvPr/>
        </p:nvSpPr>
        <p:spPr>
          <a:xfrm>
            <a:off x="3822699" y="3985567"/>
            <a:ext cx="5391807" cy="646331"/>
          </a:xfrm>
          <a:prstGeom prst="rect">
            <a:avLst/>
          </a:prstGeom>
          <a:noFill/>
        </p:spPr>
        <p:txBody>
          <a:bodyPr wrap="square" rtlCol="0">
            <a:spAutoFit/>
          </a:bodyPr>
          <a:lstStyle/>
          <a:p>
            <a:r>
              <a:rPr lang="en-NZ" dirty="0" smtClean="0">
                <a:solidFill>
                  <a:schemeClr val="bg1"/>
                </a:solidFill>
              </a:rPr>
              <a:t>Kerry Cheung </a:t>
            </a:r>
            <a:r>
              <a:rPr lang="en-NZ" baseline="-25000" dirty="0" smtClean="0">
                <a:solidFill>
                  <a:schemeClr val="bg1"/>
                </a:solidFill>
              </a:rPr>
              <a:t>(MAIOH, MNZOHS,</a:t>
            </a:r>
            <a:r>
              <a:rPr lang="en-NZ" dirty="0">
                <a:solidFill>
                  <a:schemeClr val="bg1"/>
                </a:solidFill>
              </a:rPr>
              <a:t> </a:t>
            </a:r>
            <a:r>
              <a:rPr lang="en-NZ" baseline="-25000" dirty="0" smtClean="0">
                <a:solidFill>
                  <a:schemeClr val="bg1"/>
                </a:solidFill>
              </a:rPr>
              <a:t>HASANZ</a:t>
            </a:r>
            <a:r>
              <a:rPr lang="en-NZ" dirty="0" smtClean="0">
                <a:solidFill>
                  <a:schemeClr val="bg1"/>
                </a:solidFill>
              </a:rPr>
              <a:t> </a:t>
            </a:r>
            <a:r>
              <a:rPr lang="en-NZ" baseline="-25000" dirty="0" smtClean="0">
                <a:solidFill>
                  <a:schemeClr val="bg1"/>
                </a:solidFill>
              </a:rPr>
              <a:t>Registered)</a:t>
            </a:r>
            <a:endParaRPr lang="en-NZ" dirty="0" smtClean="0">
              <a:solidFill>
                <a:schemeClr val="bg1"/>
              </a:solidFill>
            </a:endParaRPr>
          </a:p>
          <a:p>
            <a:r>
              <a:rPr lang="en-NZ" dirty="0" smtClean="0">
                <a:solidFill>
                  <a:schemeClr val="bg1"/>
                </a:solidFill>
              </a:rPr>
              <a:t>Technical Specialist (Work Related Health)</a:t>
            </a:r>
            <a:endParaRPr lang="en-NZ" dirty="0">
              <a:solidFill>
                <a:schemeClr val="bg1"/>
              </a:solidFill>
            </a:endParaRPr>
          </a:p>
        </p:txBody>
      </p:sp>
    </p:spTree>
    <p:extLst>
      <p:ext uri="{BB962C8B-B14F-4D97-AF65-F5344CB8AC3E}">
        <p14:creationId xmlns:p14="http://schemas.microsoft.com/office/powerpoint/2010/main" val="35482939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02095"/>
            <a:ext cx="11496676" cy="1265140"/>
          </a:xfrm>
        </p:spPr>
        <p:txBody>
          <a:bodyPr>
            <a:normAutofit/>
          </a:bodyPr>
          <a:lstStyle/>
          <a:p>
            <a:r>
              <a:rPr lang="en-NZ" spc="0" dirty="0">
                <a:solidFill>
                  <a:schemeClr val="tx1"/>
                </a:solidFill>
              </a:rPr>
              <a:t>Accelerated </a:t>
            </a:r>
            <a:r>
              <a:rPr lang="en-NZ" spc="0" dirty="0" smtClean="0">
                <a:solidFill>
                  <a:schemeClr val="tx1"/>
                </a:solidFill>
              </a:rPr>
              <a:t>silicosis </a:t>
            </a:r>
            <a:r>
              <a:rPr lang="en-NZ" spc="0" dirty="0">
                <a:solidFill>
                  <a:schemeClr val="tx1"/>
                </a:solidFill>
              </a:rPr>
              <a:t>– the numbers</a:t>
            </a:r>
            <a:endParaRPr lang="en-US" spc="0" dirty="0">
              <a:solidFill>
                <a:schemeClr val="tx1"/>
              </a:solidFill>
            </a:endParaRPr>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936340" y="4128150"/>
            <a:ext cx="2056325" cy="8536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ts val="2600"/>
              </a:lnSpc>
              <a:spcBef>
                <a:spcPct val="0"/>
              </a:spcBef>
              <a:spcAft>
                <a:spcPts val="700"/>
              </a:spcAft>
              <a:buNone/>
            </a:pPr>
            <a:r>
              <a:rPr lang="en-NZ" sz="1800" dirty="0"/>
              <a:t>Confirmed cases of silicosis in </a:t>
            </a:r>
            <a:r>
              <a:rPr lang="en-NZ" sz="1800" b="1" dirty="0"/>
              <a:t>Queensland</a:t>
            </a:r>
            <a:r>
              <a:rPr lang="en-NZ" sz="1800" dirty="0"/>
              <a:t> </a:t>
            </a:r>
            <a:r>
              <a:rPr lang="en-NZ" sz="1800" dirty="0" smtClean="0"/>
              <a:t/>
            </a:r>
            <a:br>
              <a:rPr lang="en-NZ" sz="1800" dirty="0" smtClean="0"/>
            </a:br>
            <a:r>
              <a:rPr lang="en-NZ" sz="1800" dirty="0" smtClean="0"/>
              <a:t>as </a:t>
            </a:r>
            <a:r>
              <a:rPr lang="en-NZ" sz="1800" dirty="0"/>
              <a:t>of July 2019</a:t>
            </a:r>
          </a:p>
        </p:txBody>
      </p:sp>
      <p:sp>
        <p:nvSpPr>
          <p:cNvPr id="12" name="Text Placeholder 11">
            <a:extLst>
              <a:ext uri="{FF2B5EF4-FFF2-40B4-BE49-F238E27FC236}">
                <a16:creationId xmlns:a16="http://schemas.microsoft.com/office/drawing/2014/main" xmlns="" id="{C0D26C7F-0CCF-8C4D-8A09-C752AAF90B6F}"/>
              </a:ext>
            </a:extLst>
          </p:cNvPr>
          <p:cNvSpPr txBox="1">
            <a:spLocks/>
          </p:cNvSpPr>
          <p:nvPr>
            <p:custDataLst>
              <p:tags r:id="rId2"/>
            </p:custDataLst>
          </p:nvPr>
        </p:nvSpPr>
        <p:spPr>
          <a:xfrm>
            <a:off x="4627288" y="4128150"/>
            <a:ext cx="2291966" cy="16959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ts val="2600"/>
              </a:lnSpc>
              <a:spcBef>
                <a:spcPct val="0"/>
              </a:spcBef>
              <a:spcAft>
                <a:spcPts val="700"/>
              </a:spcAft>
              <a:buNone/>
            </a:pPr>
            <a:r>
              <a:rPr lang="en-NZ" sz="1800" dirty="0"/>
              <a:t>Percent silica in engineered stone compared with 30% in granite</a:t>
            </a:r>
          </a:p>
        </p:txBody>
      </p:sp>
      <p:sp>
        <p:nvSpPr>
          <p:cNvPr id="14" name="Text Placeholder 11">
            <a:extLst>
              <a:ext uri="{FF2B5EF4-FFF2-40B4-BE49-F238E27FC236}">
                <a16:creationId xmlns:a16="http://schemas.microsoft.com/office/drawing/2014/main" xmlns="" id="{C0D26C7F-0CCF-8C4D-8A09-C752AAF90B6F}"/>
              </a:ext>
            </a:extLst>
          </p:cNvPr>
          <p:cNvSpPr txBox="1">
            <a:spLocks/>
          </p:cNvSpPr>
          <p:nvPr>
            <p:custDataLst>
              <p:tags r:id="rId3"/>
            </p:custDataLst>
          </p:nvPr>
        </p:nvSpPr>
        <p:spPr>
          <a:xfrm>
            <a:off x="8240429" y="4128150"/>
            <a:ext cx="2524902" cy="14248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ts val="2600"/>
              </a:lnSpc>
              <a:spcBef>
                <a:spcPct val="0"/>
              </a:spcBef>
              <a:spcAft>
                <a:spcPts val="700"/>
              </a:spcAft>
              <a:buNone/>
            </a:pPr>
            <a:r>
              <a:rPr lang="en-NZ" sz="1800" dirty="0"/>
              <a:t>Years it usually takes for accelerated silicosis to develop versus 10-30 years for chronic silicosis</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893" y="1952277"/>
            <a:ext cx="1953772" cy="195377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6385" y="1952277"/>
            <a:ext cx="1953772" cy="195377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53877" y="1891082"/>
            <a:ext cx="1953772" cy="1953772"/>
          </a:xfrm>
          <a:prstGeom prst="rect">
            <a:avLst/>
          </a:prstGeom>
        </p:spPr>
      </p:pic>
    </p:spTree>
    <p:extLst>
      <p:ext uri="{BB962C8B-B14F-4D97-AF65-F5344CB8AC3E}">
        <p14:creationId xmlns:p14="http://schemas.microsoft.com/office/powerpoint/2010/main" val="2118183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ACDC8"/>
        </a:solidFill>
        <a:effectLst/>
      </p:bgPr>
    </p:bg>
    <p:spTree>
      <p:nvGrpSpPr>
        <p:cNvPr id="1" name=""/>
        <p:cNvGrpSpPr/>
        <p:nvPr/>
      </p:nvGrpSpPr>
      <p:grpSpPr>
        <a:xfrm>
          <a:off x="0" y="0"/>
          <a:ext cx="0" cy="0"/>
          <a:chOff x="0" y="0"/>
          <a:chExt cx="0" cy="0"/>
        </a:xfrm>
      </p:grpSpPr>
      <p:sp>
        <p:nvSpPr>
          <p:cNvPr id="13" name="Rectangle 12"/>
          <p:cNvSpPr/>
          <p:nvPr>
            <p:custDataLst>
              <p:tags r:id="rId1"/>
            </p:custDataLst>
          </p:nvPr>
        </p:nvSpPr>
        <p:spPr>
          <a:xfrm>
            <a:off x="4111593" y="0"/>
            <a:ext cx="8088091" cy="6858000"/>
          </a:xfrm>
          <a:prstGeom prst="rect">
            <a:avLst/>
          </a:prstGeom>
          <a:solidFill>
            <a:srgbClr val="D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itle 1">
            <a:extLst>
              <a:ext uri="{FF2B5EF4-FFF2-40B4-BE49-F238E27FC236}">
                <a16:creationId xmlns:a16="http://schemas.microsoft.com/office/drawing/2014/main" xmlns="" id="{DA4B3578-DAA2-6649-A8ED-11AA8461A343}"/>
              </a:ext>
            </a:extLst>
          </p:cNvPr>
          <p:cNvSpPr txBox="1">
            <a:spLocks/>
          </p:cNvSpPr>
          <p:nvPr>
            <p:custDataLst>
              <p:tags r:id="rId2"/>
            </p:custDataLst>
          </p:nvPr>
        </p:nvSpPr>
        <p:spPr>
          <a:xfrm>
            <a:off x="695325" y="692150"/>
            <a:ext cx="3343275" cy="1600200"/>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Meiryo" panose="020B0604030504040204" pitchFamily="34" charset="-128"/>
                <a:ea typeface="Meiryo" panose="020B0604030504040204" pitchFamily="34" charset="-128"/>
                <a:cs typeface="Verdana" panose="020B0604030504040204" pitchFamily="34" charset="0"/>
              </a:defRPr>
            </a:lvl1pPr>
          </a:lstStyle>
          <a:p>
            <a:r>
              <a:rPr lang="en-US" sz="3200" dirty="0" smtClean="0"/>
              <a:t>What is WorkSafe doing </a:t>
            </a:r>
            <a:br>
              <a:rPr lang="en-US" sz="3200" dirty="0" smtClean="0"/>
            </a:br>
            <a:r>
              <a:rPr lang="en-US" sz="3200" dirty="0" smtClean="0"/>
              <a:t>about it?</a:t>
            </a:r>
            <a:endParaRPr lang="en-US" sz="3200" dirty="0"/>
          </a:p>
        </p:txBody>
      </p:sp>
      <p:cxnSp>
        <p:nvCxnSpPr>
          <p:cNvPr id="20" name="Straight Connector 19">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2562" y="277395"/>
            <a:ext cx="5777778" cy="5688889"/>
          </a:xfrm>
          <a:prstGeom prst="rect">
            <a:avLst/>
          </a:prstGeom>
        </p:spPr>
      </p:pic>
      <p:sp>
        <p:nvSpPr>
          <p:cNvPr id="27" name="Text Placeholder 11">
            <a:extLst>
              <a:ext uri="{FF2B5EF4-FFF2-40B4-BE49-F238E27FC236}">
                <a16:creationId xmlns:a16="http://schemas.microsoft.com/office/drawing/2014/main" xmlns="" id="{C0D26C7F-0CCF-8C4D-8A09-C752AAF90B6F}"/>
              </a:ext>
            </a:extLst>
          </p:cNvPr>
          <p:cNvSpPr txBox="1">
            <a:spLocks/>
          </p:cNvSpPr>
          <p:nvPr>
            <p:custDataLst>
              <p:tags r:id="rId3"/>
            </p:custDataLst>
          </p:nvPr>
        </p:nvSpPr>
        <p:spPr>
          <a:xfrm>
            <a:off x="689305" y="2715490"/>
            <a:ext cx="2783877" cy="10188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700"/>
              </a:spcAft>
              <a:buNone/>
            </a:pPr>
            <a:r>
              <a:rPr lang="en-NZ" sz="1800" b="1" dirty="0" smtClean="0"/>
              <a:t>New guidance:</a:t>
            </a:r>
          </a:p>
          <a:p>
            <a:pPr marL="285750" lvl="1" indent="-285750">
              <a:lnSpc>
                <a:spcPts val="2600"/>
              </a:lnSpc>
              <a:spcBef>
                <a:spcPct val="0"/>
              </a:spcBef>
              <a:spcAft>
                <a:spcPts val="700"/>
              </a:spcAft>
              <a:buFont typeface="Meiryo" panose="020B0604030504040204" pitchFamily="34" charset="-128"/>
              <a:buChar char="–"/>
            </a:pPr>
            <a:r>
              <a:rPr lang="en-NZ" sz="1800" dirty="0">
                <a:cs typeface="Meiryo" panose="020B0604030504040204" pitchFamily="34" charset="-128"/>
              </a:rPr>
              <a:t>Accelerated silicosis safety </a:t>
            </a:r>
            <a:r>
              <a:rPr lang="en-NZ" sz="1800" dirty="0" smtClean="0">
                <a:cs typeface="Meiryo" panose="020B0604030504040204" pitchFamily="34" charset="-128"/>
              </a:rPr>
              <a:t>alert</a:t>
            </a:r>
          </a:p>
          <a:p>
            <a:pPr marL="285750" lvl="1" indent="-285750">
              <a:lnSpc>
                <a:spcPts val="2600"/>
              </a:lnSpc>
              <a:spcBef>
                <a:spcPct val="0"/>
              </a:spcBef>
              <a:spcAft>
                <a:spcPts val="700"/>
              </a:spcAft>
              <a:buFont typeface="Meiryo" panose="020B0604030504040204" pitchFamily="34" charset="-128"/>
              <a:buChar char="–"/>
            </a:pPr>
            <a:r>
              <a:rPr lang="en-NZ" sz="1800" dirty="0">
                <a:cs typeface="Meiryo" panose="020B0604030504040204" pitchFamily="34" charset="-128"/>
              </a:rPr>
              <a:t>8 key things for workers to know</a:t>
            </a:r>
          </a:p>
          <a:p>
            <a:pPr marL="0" lvl="1" indent="0">
              <a:lnSpc>
                <a:spcPts val="2600"/>
              </a:lnSpc>
              <a:spcBef>
                <a:spcPct val="0"/>
              </a:spcBef>
              <a:spcAft>
                <a:spcPts val="700"/>
              </a:spcAft>
              <a:buNone/>
            </a:pPr>
            <a:endParaRPr lang="en-NZ" sz="1800" dirty="0">
              <a:cs typeface="Meiryo" panose="020B0604030504040204" pitchFamily="34" charset="-128"/>
            </a:endParaRPr>
          </a:p>
          <a:p>
            <a:pPr marL="0" lvl="1" indent="0">
              <a:lnSpc>
                <a:spcPts val="2600"/>
              </a:lnSpc>
              <a:spcBef>
                <a:spcPct val="0"/>
              </a:spcBef>
              <a:spcAft>
                <a:spcPts val="700"/>
              </a:spcAft>
              <a:buNone/>
            </a:pPr>
            <a:endParaRPr lang="en-NZ" sz="1800" b="1"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955" y="277395"/>
            <a:ext cx="4355555" cy="5688889"/>
          </a:xfrm>
          <a:prstGeom prst="rect">
            <a:avLst/>
          </a:prstGeom>
        </p:spPr>
      </p:pic>
    </p:spTree>
    <p:extLst>
      <p:ext uri="{BB962C8B-B14F-4D97-AF65-F5344CB8AC3E}">
        <p14:creationId xmlns:p14="http://schemas.microsoft.com/office/powerpoint/2010/main" val="2801514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ACDC8"/>
        </a:solidFill>
        <a:effectLst/>
      </p:bgPr>
    </p:bg>
    <p:spTree>
      <p:nvGrpSpPr>
        <p:cNvPr id="1" name=""/>
        <p:cNvGrpSpPr/>
        <p:nvPr/>
      </p:nvGrpSpPr>
      <p:grpSpPr>
        <a:xfrm>
          <a:off x="0" y="0"/>
          <a:ext cx="0" cy="0"/>
          <a:chOff x="0" y="0"/>
          <a:chExt cx="0" cy="0"/>
        </a:xfrm>
      </p:grpSpPr>
      <p:sp>
        <p:nvSpPr>
          <p:cNvPr id="13" name="Rectangle 12"/>
          <p:cNvSpPr/>
          <p:nvPr>
            <p:custDataLst>
              <p:tags r:id="rId1"/>
            </p:custDataLst>
          </p:nvPr>
        </p:nvSpPr>
        <p:spPr>
          <a:xfrm>
            <a:off x="4103909" y="0"/>
            <a:ext cx="8088091" cy="6858000"/>
          </a:xfrm>
          <a:prstGeom prst="rect">
            <a:avLst/>
          </a:prstGeom>
          <a:solidFill>
            <a:srgbClr val="D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536" y="276626"/>
            <a:ext cx="5777778" cy="568888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2562" y="276626"/>
            <a:ext cx="5777778" cy="5688889"/>
          </a:xfrm>
          <a:prstGeom prst="rect">
            <a:avLst/>
          </a:prstGeom>
        </p:spPr>
      </p:pic>
      <p:sp>
        <p:nvSpPr>
          <p:cNvPr id="15" name="Title 1">
            <a:extLst>
              <a:ext uri="{FF2B5EF4-FFF2-40B4-BE49-F238E27FC236}">
                <a16:creationId xmlns:a16="http://schemas.microsoft.com/office/drawing/2014/main" xmlns="" id="{DA4B3578-DAA2-6649-A8ED-11AA8461A343}"/>
              </a:ext>
            </a:extLst>
          </p:cNvPr>
          <p:cNvSpPr txBox="1">
            <a:spLocks/>
          </p:cNvSpPr>
          <p:nvPr>
            <p:custDataLst>
              <p:tags r:id="rId2"/>
            </p:custDataLst>
          </p:nvPr>
        </p:nvSpPr>
        <p:spPr>
          <a:xfrm>
            <a:off x="695325" y="692150"/>
            <a:ext cx="3343275" cy="1600200"/>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Meiryo" panose="020B0604030504040204" pitchFamily="34" charset="-128"/>
                <a:ea typeface="Meiryo" panose="020B0604030504040204" pitchFamily="34" charset="-128"/>
                <a:cs typeface="Verdana" panose="020B0604030504040204" pitchFamily="34" charset="0"/>
              </a:defRPr>
            </a:lvl1pPr>
          </a:lstStyle>
          <a:p>
            <a:r>
              <a:rPr lang="en-US" sz="3200" dirty="0" smtClean="0"/>
              <a:t>What is WorkSafe doing </a:t>
            </a:r>
            <a:br>
              <a:rPr lang="en-US" sz="3200" dirty="0" smtClean="0"/>
            </a:br>
            <a:r>
              <a:rPr lang="en-US" sz="3200" dirty="0" smtClean="0"/>
              <a:t>about it?</a:t>
            </a:r>
            <a:endParaRPr lang="en-US" sz="3200" dirty="0"/>
          </a:p>
        </p:txBody>
      </p:sp>
      <p:cxnSp>
        <p:nvCxnSpPr>
          <p:cNvPr id="20" name="Straight Connector 19">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1">
            <a:extLst>
              <a:ext uri="{FF2B5EF4-FFF2-40B4-BE49-F238E27FC236}">
                <a16:creationId xmlns:a16="http://schemas.microsoft.com/office/drawing/2014/main" xmlns="" id="{C0D26C7F-0CCF-8C4D-8A09-C752AAF90B6F}"/>
              </a:ext>
            </a:extLst>
          </p:cNvPr>
          <p:cNvSpPr txBox="1">
            <a:spLocks/>
          </p:cNvSpPr>
          <p:nvPr>
            <p:custDataLst>
              <p:tags r:id="rId3"/>
            </p:custDataLst>
          </p:nvPr>
        </p:nvSpPr>
        <p:spPr>
          <a:xfrm>
            <a:off x="689306" y="2715490"/>
            <a:ext cx="2999030" cy="10188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700"/>
              </a:spcAft>
              <a:buNone/>
            </a:pPr>
            <a:r>
              <a:rPr lang="en-NZ" sz="1800" b="1" dirty="0"/>
              <a:t>Modified existing </a:t>
            </a:r>
            <a:r>
              <a:rPr lang="en-NZ" sz="1800" b="1" dirty="0" smtClean="0"/>
              <a:t/>
            </a:r>
            <a:br>
              <a:rPr lang="en-NZ" sz="1800" b="1" dirty="0" smtClean="0"/>
            </a:br>
            <a:r>
              <a:rPr lang="en-NZ" sz="1800" b="1" dirty="0" smtClean="0"/>
              <a:t>quick guides:</a:t>
            </a:r>
          </a:p>
          <a:p>
            <a:pPr marL="285750" lvl="1" indent="-285750">
              <a:lnSpc>
                <a:spcPts val="2600"/>
              </a:lnSpc>
              <a:spcBef>
                <a:spcPct val="0"/>
              </a:spcBef>
              <a:spcAft>
                <a:spcPts val="700"/>
              </a:spcAft>
              <a:buFont typeface="Meiryo" panose="020B0604030504040204" pitchFamily="34" charset="-128"/>
              <a:buChar char="–"/>
            </a:pPr>
            <a:r>
              <a:rPr lang="en-NZ" sz="1800" dirty="0">
                <a:cs typeface="Meiryo" panose="020B0604030504040204" pitchFamily="34" charset="-128"/>
              </a:rPr>
              <a:t>Silica dust in the workplace</a:t>
            </a:r>
          </a:p>
          <a:p>
            <a:pPr marL="285750" lvl="1" indent="-285750">
              <a:lnSpc>
                <a:spcPts val="2600"/>
              </a:lnSpc>
              <a:spcBef>
                <a:spcPct val="0"/>
              </a:spcBef>
              <a:spcAft>
                <a:spcPts val="700"/>
              </a:spcAft>
              <a:buFont typeface="Meiryo" panose="020B0604030504040204" pitchFamily="34" charset="-128"/>
              <a:buChar char="–"/>
            </a:pPr>
            <a:r>
              <a:rPr lang="en-NZ" sz="1800" dirty="0">
                <a:cs typeface="Meiryo" panose="020B0604030504040204" pitchFamily="34" charset="-128"/>
              </a:rPr>
              <a:t>Controlling dust with on-tool extraction (replaces controlling construction dust with on-tool extraction)</a:t>
            </a:r>
            <a:endParaRPr lang="en-NZ" sz="1800" b="1" dirty="0"/>
          </a:p>
        </p:txBody>
      </p:sp>
    </p:spTree>
    <p:extLst>
      <p:ext uri="{BB962C8B-B14F-4D97-AF65-F5344CB8AC3E}">
        <p14:creationId xmlns:p14="http://schemas.microsoft.com/office/powerpoint/2010/main" val="4983802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3524" cy="6858000"/>
          </a:xfrm>
          <a:prstGeom prst="rect">
            <a:avLst/>
          </a:prstGeom>
        </p:spPr>
      </p:pic>
      <p:grpSp>
        <p:nvGrpSpPr>
          <p:cNvPr id="9" name="Group 8"/>
          <p:cNvGrpSpPr/>
          <p:nvPr/>
        </p:nvGrpSpPr>
        <p:grpSpPr>
          <a:xfrm>
            <a:off x="690045" y="4514978"/>
            <a:ext cx="6782042" cy="1887696"/>
            <a:chOff x="544048" y="4514978"/>
            <a:chExt cx="6782042" cy="1887696"/>
          </a:xfrm>
        </p:grpSpPr>
        <p:sp>
          <p:nvSpPr>
            <p:cNvPr id="13" name="Rectangle 12"/>
            <p:cNvSpPr/>
            <p:nvPr/>
          </p:nvSpPr>
          <p:spPr>
            <a:xfrm>
              <a:off x="730627" y="4514978"/>
              <a:ext cx="6595463" cy="1887696"/>
            </a:xfrm>
            <a:prstGeom prst="rect">
              <a:avLst/>
            </a:prstGeom>
          </p:spPr>
          <p:txBody>
            <a:bodyPr wrap="square">
              <a:spAutoFit/>
            </a:bodyPr>
            <a:lstStyle/>
            <a:p>
              <a:pPr marL="0" lvl="1" indent="0">
                <a:lnSpc>
                  <a:spcPts val="3800"/>
                </a:lnSpc>
                <a:spcBef>
                  <a:spcPct val="0"/>
                </a:spcBef>
                <a:buNone/>
              </a:pPr>
              <a:r>
                <a:rPr lang="en-NZ" sz="3000" dirty="0" smtClean="0">
                  <a:solidFill>
                    <a:schemeClr val="bg2"/>
                  </a:solidFill>
                  <a:latin typeface="Meiryo" panose="020B0604030504040204" pitchFamily="34" charset="-128"/>
                  <a:ea typeface="Meiryo" panose="020B0604030504040204" pitchFamily="34" charset="-128"/>
                  <a:cs typeface="Meiryo" panose="020B0604030504040204" pitchFamily="34" charset="-128"/>
                </a:rPr>
                <a:t>Health </a:t>
              </a:r>
              <a:r>
                <a:rPr lang="en-NZ" sz="3000" dirty="0">
                  <a:solidFill>
                    <a:schemeClr val="bg2"/>
                  </a:solidFill>
                  <a:latin typeface="Meiryo" panose="020B0604030504040204" pitchFamily="34" charset="-128"/>
                  <a:ea typeface="Meiryo" panose="020B0604030504040204" pitchFamily="34" charset="-128"/>
                  <a:cs typeface="Meiryo" panose="020B0604030504040204" pitchFamily="34" charset="-128"/>
                </a:rPr>
                <a:t>and safety is</a:t>
              </a:r>
              <a:br>
                <a:rPr lang="en-NZ" sz="3000" dirty="0">
                  <a:solidFill>
                    <a:schemeClr val="bg2"/>
                  </a:solidFill>
                  <a:latin typeface="Meiryo" panose="020B0604030504040204" pitchFamily="34" charset="-128"/>
                  <a:ea typeface="Meiryo" panose="020B0604030504040204" pitchFamily="34" charset="-128"/>
                  <a:cs typeface="Meiryo" panose="020B0604030504040204" pitchFamily="34" charset="-128"/>
                </a:rPr>
              </a:br>
              <a:r>
                <a:rPr lang="en-NZ" sz="3000" dirty="0">
                  <a:solidFill>
                    <a:schemeClr val="bg2"/>
                  </a:solidFill>
                  <a:latin typeface="Meiryo" panose="020B0604030504040204" pitchFamily="34" charset="-128"/>
                  <a:ea typeface="Meiryo" panose="020B0604030504040204" pitchFamily="34" charset="-128"/>
                  <a:cs typeface="Meiryo" panose="020B0604030504040204" pitchFamily="34" charset="-128"/>
                </a:rPr>
                <a:t>about harnessing the</a:t>
              </a:r>
              <a:br>
                <a:rPr lang="en-NZ" sz="3000" dirty="0">
                  <a:solidFill>
                    <a:schemeClr val="bg2"/>
                  </a:solidFill>
                  <a:latin typeface="Meiryo" panose="020B0604030504040204" pitchFamily="34" charset="-128"/>
                  <a:ea typeface="Meiryo" panose="020B0604030504040204" pitchFamily="34" charset="-128"/>
                  <a:cs typeface="Meiryo" panose="020B0604030504040204" pitchFamily="34" charset="-128"/>
                </a:rPr>
              </a:br>
              <a:r>
                <a:rPr lang="en-NZ" sz="3000" dirty="0">
                  <a:solidFill>
                    <a:schemeClr val="bg2"/>
                  </a:solidFill>
                  <a:latin typeface="Meiryo" panose="020B0604030504040204" pitchFamily="34" charset="-128"/>
                  <a:ea typeface="Meiryo" panose="020B0604030504040204" pitchFamily="34" charset="-128"/>
                  <a:cs typeface="Meiryo" panose="020B0604030504040204" pitchFamily="34" charset="-128"/>
                </a:rPr>
                <a:t>power of the whole </a:t>
              </a:r>
              <a:r>
                <a:rPr lang="en-NZ" sz="3000" dirty="0" smtClean="0">
                  <a:solidFill>
                    <a:schemeClr val="bg2"/>
                  </a:solidFill>
                  <a:latin typeface="Meiryo" panose="020B0604030504040204" pitchFamily="34" charset="-128"/>
                  <a:ea typeface="Meiryo" panose="020B0604030504040204" pitchFamily="34" charset="-128"/>
                  <a:cs typeface="Meiryo" panose="020B0604030504040204" pitchFamily="34" charset="-128"/>
                </a:rPr>
                <a:t>team.”</a:t>
              </a:r>
            </a:p>
            <a:p>
              <a:pPr marL="0" lvl="1" indent="0">
                <a:lnSpc>
                  <a:spcPts val="2600"/>
                </a:lnSpc>
                <a:spcBef>
                  <a:spcPct val="0"/>
                </a:spcBef>
                <a:spcAft>
                  <a:spcPts val="700"/>
                </a:spcAft>
                <a:buNone/>
              </a:pPr>
              <a:r>
                <a:rPr lang="en-NZ" sz="1200" dirty="0" smtClean="0">
                  <a:solidFill>
                    <a:schemeClr val="bg1"/>
                  </a:solidFill>
                  <a:latin typeface="Meiryo" panose="020B0604030504040204" pitchFamily="34" charset="-128"/>
                  <a:ea typeface="Meiryo" panose="020B0604030504040204" pitchFamily="34" charset="-128"/>
                  <a:cs typeface="Meiryo" panose="020B0604030504040204" pitchFamily="34" charset="-128"/>
                </a:rPr>
                <a:t>LAWRENCE WATERMAN, 2013</a:t>
              </a:r>
              <a:endParaRPr lang="en-NZ" sz="1200" dirty="0">
                <a:solidFill>
                  <a:schemeClr val="bg1"/>
                </a:solidFill>
                <a:latin typeface="Meiryo" panose="020B0604030504040204" pitchFamily="34" charset="-128"/>
                <a:ea typeface="Meiryo" panose="020B0604030504040204" pitchFamily="34" charset="-128"/>
                <a:cs typeface="Meiryo" panose="020B0604030504040204" pitchFamily="34" charset="-128"/>
              </a:endParaRPr>
            </a:p>
          </p:txBody>
        </p:sp>
        <p:sp>
          <p:nvSpPr>
            <p:cNvPr id="14" name="Rectangle 13"/>
            <p:cNvSpPr/>
            <p:nvPr/>
          </p:nvSpPr>
          <p:spPr>
            <a:xfrm>
              <a:off x="544048" y="4553398"/>
              <a:ext cx="357790" cy="553998"/>
            </a:xfrm>
            <a:prstGeom prst="rect">
              <a:avLst/>
            </a:prstGeom>
          </p:spPr>
          <p:txBody>
            <a:bodyPr wrap="none">
              <a:spAutoFit/>
            </a:bodyPr>
            <a:lstStyle/>
            <a:p>
              <a:r>
                <a:rPr lang="en-NZ" sz="3000" dirty="0">
                  <a:solidFill>
                    <a:schemeClr val="bg2"/>
                  </a:solidFill>
                  <a:latin typeface="Meiryo" panose="020B0604030504040204" pitchFamily="34" charset="-128"/>
                  <a:ea typeface="Meiryo" panose="020B0604030504040204" pitchFamily="34" charset="-128"/>
                  <a:cs typeface="Meiryo" panose="020B0604030504040204" pitchFamily="34" charset="-128"/>
                </a:rPr>
                <a:t>“</a:t>
              </a:r>
              <a:endParaRPr lang="en-NZ" sz="3000" dirty="0">
                <a:solidFill>
                  <a:schemeClr val="bg2"/>
                </a:solidFill>
              </a:endParaRPr>
            </a:p>
          </p:txBody>
        </p:sp>
      </p:grpSp>
    </p:spTree>
    <p:extLst>
      <p:ext uri="{BB962C8B-B14F-4D97-AF65-F5344CB8AC3E}">
        <p14:creationId xmlns:p14="http://schemas.microsoft.com/office/powerpoint/2010/main" val="11626435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02095"/>
            <a:ext cx="11496676" cy="1265140"/>
          </a:xfrm>
        </p:spPr>
        <p:txBody>
          <a:bodyPr>
            <a:normAutofit/>
          </a:bodyPr>
          <a:lstStyle/>
          <a:p>
            <a:r>
              <a:rPr lang="en-NZ" spc="0" dirty="0" smtClean="0">
                <a:solidFill>
                  <a:schemeClr val="tx1"/>
                </a:solidFill>
              </a:rPr>
              <a:t>WorkSafe resources</a:t>
            </a:r>
            <a:endParaRPr lang="en-US" spc="0" dirty="0">
              <a:solidFill>
                <a:schemeClr val="tx1"/>
              </a:solidFill>
            </a:endParaRPr>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30626" y="2312157"/>
            <a:ext cx="9869498" cy="32717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1200"/>
              </a:spcAft>
              <a:buNone/>
            </a:pPr>
            <a:r>
              <a:rPr lang="en-NZ" sz="1800" dirty="0"/>
              <a:t>Webpage for concerned parties to indicate their interest – accessible on </a:t>
            </a:r>
            <a:r>
              <a:rPr lang="en-NZ" sz="1800" dirty="0" smtClean="0"/>
              <a:t>homepage: </a:t>
            </a:r>
            <a:r>
              <a:rPr lang="en-NZ" sz="1800" b="1" dirty="0" smtClean="0"/>
              <a:t>worksafe.govt.nz</a:t>
            </a:r>
            <a:endParaRPr lang="en-NZ" sz="1800" b="1" dirty="0"/>
          </a:p>
          <a:p>
            <a:pPr marL="0" lvl="1" indent="0">
              <a:lnSpc>
                <a:spcPts val="2600"/>
              </a:lnSpc>
              <a:spcBef>
                <a:spcPct val="0"/>
              </a:spcBef>
              <a:spcAft>
                <a:spcPts val="700"/>
              </a:spcAft>
              <a:buNone/>
            </a:pPr>
            <a:r>
              <a:rPr lang="en-NZ" sz="1800" dirty="0"/>
              <a:t>Search WorkSafe </a:t>
            </a:r>
            <a:r>
              <a:rPr lang="en-NZ" sz="1800" dirty="0" smtClean="0"/>
              <a:t>website </a:t>
            </a:r>
            <a:r>
              <a:rPr lang="en-NZ" sz="1800" b="1" dirty="0" smtClean="0"/>
              <a:t>worksafe.govt.nz</a:t>
            </a:r>
            <a:r>
              <a:rPr lang="en-NZ" sz="1800" dirty="0" smtClean="0"/>
              <a:t> </a:t>
            </a:r>
            <a:r>
              <a:rPr lang="en-NZ" sz="1800" dirty="0"/>
              <a:t>for:</a:t>
            </a:r>
          </a:p>
          <a:p>
            <a:pPr marL="285750" lvl="1" indent="-285750">
              <a:lnSpc>
                <a:spcPts val="2600"/>
              </a:lnSpc>
              <a:spcBef>
                <a:spcPct val="0"/>
              </a:spcBef>
              <a:spcAft>
                <a:spcPts val="700"/>
              </a:spcAft>
              <a:buFont typeface="Meiryo" panose="020B0604030504040204" pitchFamily="34" charset="-128"/>
              <a:buChar char="–"/>
            </a:pPr>
            <a:r>
              <a:rPr lang="en-NZ" sz="1800" dirty="0"/>
              <a:t>Accelerated silicosis </a:t>
            </a:r>
            <a:r>
              <a:rPr lang="en-NZ" sz="1300" b="1" dirty="0" smtClean="0">
                <a:solidFill>
                  <a:schemeClr val="bg1">
                    <a:lumMod val="75000"/>
                  </a:schemeClr>
                </a:solidFill>
              </a:rPr>
              <a:t>SAFETY ALERT</a:t>
            </a:r>
          </a:p>
          <a:p>
            <a:pPr marL="285750" lvl="1" indent="-285750">
              <a:lnSpc>
                <a:spcPts val="2600"/>
              </a:lnSpc>
              <a:spcBef>
                <a:spcPct val="0"/>
              </a:spcBef>
              <a:spcAft>
                <a:spcPts val="700"/>
              </a:spcAft>
              <a:buFont typeface="Meiryo" panose="020B0604030504040204" pitchFamily="34" charset="-128"/>
              <a:buChar char="–"/>
            </a:pPr>
            <a:r>
              <a:rPr lang="en-NZ" sz="1800" dirty="0" smtClean="0"/>
              <a:t>Controlling </a:t>
            </a:r>
            <a:r>
              <a:rPr lang="en-NZ" sz="1800" dirty="0"/>
              <a:t>dust with on-tool extraction </a:t>
            </a:r>
            <a:r>
              <a:rPr lang="en-NZ" sz="1300" b="1" dirty="0" smtClean="0">
                <a:solidFill>
                  <a:schemeClr val="bg1">
                    <a:lumMod val="75000"/>
                  </a:schemeClr>
                </a:solidFill>
              </a:rPr>
              <a:t>QUICK GUIDE</a:t>
            </a:r>
            <a:endParaRPr lang="en-NZ" sz="1300" b="1" dirty="0">
              <a:solidFill>
                <a:schemeClr val="bg1">
                  <a:lumMod val="75000"/>
                </a:schemeClr>
              </a:solidFill>
            </a:endParaRPr>
          </a:p>
          <a:p>
            <a:pPr marL="285750" lvl="1" indent="-285750">
              <a:lnSpc>
                <a:spcPts val="2600"/>
              </a:lnSpc>
              <a:spcBef>
                <a:spcPct val="0"/>
              </a:spcBef>
              <a:spcAft>
                <a:spcPts val="700"/>
              </a:spcAft>
              <a:buFont typeface="Meiryo" panose="020B0604030504040204" pitchFamily="34" charset="-128"/>
              <a:buChar char="–"/>
            </a:pPr>
            <a:r>
              <a:rPr lang="en-NZ" sz="1800" dirty="0" smtClean="0"/>
              <a:t>Silica </a:t>
            </a:r>
            <a:r>
              <a:rPr lang="en-NZ" sz="1800" dirty="0"/>
              <a:t>dust in the workplace </a:t>
            </a:r>
            <a:r>
              <a:rPr lang="en-NZ" sz="1200" b="1" dirty="0">
                <a:solidFill>
                  <a:schemeClr val="bg1">
                    <a:lumMod val="75000"/>
                  </a:schemeClr>
                </a:solidFill>
              </a:rPr>
              <a:t>QUICK GUIDE</a:t>
            </a:r>
          </a:p>
          <a:p>
            <a:pPr marL="285750" lvl="1" indent="-285750">
              <a:lnSpc>
                <a:spcPts val="2600"/>
              </a:lnSpc>
              <a:spcBef>
                <a:spcPct val="0"/>
              </a:spcBef>
              <a:spcAft>
                <a:spcPts val="700"/>
              </a:spcAft>
              <a:buFont typeface="Meiryo" panose="020B0604030504040204" pitchFamily="34" charset="-128"/>
              <a:buChar char="–"/>
            </a:pPr>
            <a:r>
              <a:rPr lang="en-NZ" sz="1800" dirty="0" smtClean="0"/>
              <a:t>8-key </a:t>
            </a:r>
            <a:r>
              <a:rPr lang="en-NZ" sz="1800" dirty="0"/>
              <a:t>things for workers to know – Controlling silica dust in the workplace</a:t>
            </a:r>
          </a:p>
          <a:p>
            <a:pPr marL="285750" lvl="1" indent="-285750">
              <a:lnSpc>
                <a:spcPts val="2600"/>
              </a:lnSpc>
              <a:spcBef>
                <a:spcPct val="0"/>
              </a:spcBef>
              <a:spcAft>
                <a:spcPts val="700"/>
              </a:spcAft>
              <a:buFont typeface="Meiryo" panose="020B0604030504040204" pitchFamily="34" charset="-128"/>
              <a:buChar char="–"/>
            </a:pPr>
            <a:r>
              <a:rPr lang="en-NZ" sz="1800" dirty="0"/>
              <a:t>Accelerated Silicosis </a:t>
            </a:r>
            <a:r>
              <a:rPr lang="en-NZ" sz="1200" b="1" dirty="0" smtClean="0">
                <a:solidFill>
                  <a:schemeClr val="bg1">
                    <a:lumMod val="75000"/>
                  </a:schemeClr>
                </a:solidFill>
              </a:rPr>
              <a:t>FACT SHEET</a:t>
            </a:r>
            <a:endParaRPr lang="en-NZ" sz="1200" b="1" dirty="0">
              <a:solidFill>
                <a:schemeClr val="bg1">
                  <a:lumMod val="75000"/>
                </a:schemeClr>
              </a:solidFill>
            </a:endParaRPr>
          </a:p>
        </p:txBody>
      </p:sp>
    </p:spTree>
    <p:extLst>
      <p:ext uri="{BB962C8B-B14F-4D97-AF65-F5344CB8AC3E}">
        <p14:creationId xmlns:p14="http://schemas.microsoft.com/office/powerpoint/2010/main" val="15114106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73383" y="5612394"/>
            <a:ext cx="10610110" cy="612649"/>
          </a:xfrm>
          <a:prstGeom prst="rect">
            <a:avLst/>
          </a:prstGeom>
        </p:spPr>
      </p:pic>
    </p:spTree>
    <p:extLst>
      <p:ext uri="{BB962C8B-B14F-4D97-AF65-F5344CB8AC3E}">
        <p14:creationId xmlns:p14="http://schemas.microsoft.com/office/powerpoint/2010/main" val="252176920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p:txBody>
          <a:bodyPr>
            <a:normAutofit/>
          </a:bodyPr>
          <a:lstStyle/>
          <a:p>
            <a:r>
              <a:rPr lang="en-NZ" spc="0" dirty="0">
                <a:solidFill>
                  <a:schemeClr val="tx1"/>
                </a:solidFill>
              </a:rPr>
              <a:t>Engineered stone</a:t>
            </a:r>
            <a:endParaRPr lang="en-US" spc="0" dirty="0">
              <a:solidFill>
                <a:schemeClr val="tx1"/>
              </a:solidFill>
            </a:endParaRPr>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30627" y="2235317"/>
            <a:ext cx="6108164" cy="32717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700"/>
              </a:spcAft>
              <a:buNone/>
            </a:pPr>
            <a:r>
              <a:rPr lang="en-NZ" sz="1800" dirty="0">
                <a:cs typeface="Meiryo" panose="020B0604030504040204" pitchFamily="34" charset="-128"/>
              </a:rPr>
              <a:t>Crystalline silica is not new.</a:t>
            </a:r>
          </a:p>
          <a:p>
            <a:pPr marL="0" lvl="1" indent="0">
              <a:lnSpc>
                <a:spcPts val="2600"/>
              </a:lnSpc>
              <a:spcBef>
                <a:spcPct val="0"/>
              </a:spcBef>
              <a:spcAft>
                <a:spcPts val="700"/>
              </a:spcAft>
              <a:buNone/>
            </a:pPr>
            <a:r>
              <a:rPr lang="en-NZ" sz="1800" dirty="0">
                <a:cs typeface="Meiryo" panose="020B0604030504040204" pitchFamily="34" charset="-128"/>
              </a:rPr>
              <a:t>Exposure to it occurs in:</a:t>
            </a:r>
            <a:endParaRPr lang="en-NZ" sz="1800" dirty="0" smtClean="0">
              <a:cs typeface="Meiryo" panose="020B0604030504040204" pitchFamily="34" charset="-128"/>
            </a:endParaRPr>
          </a:p>
          <a:p>
            <a:pPr marL="285750" lvl="1" indent="-285750">
              <a:lnSpc>
                <a:spcPts val="2600"/>
              </a:lnSpc>
              <a:spcBef>
                <a:spcPct val="0"/>
              </a:spcBef>
              <a:spcAft>
                <a:spcPts val="700"/>
              </a:spcAft>
              <a:buFont typeface="Meiryo" panose="020B0604030504040204" pitchFamily="34" charset="-128"/>
              <a:buChar char="–"/>
            </a:pPr>
            <a:r>
              <a:rPr lang="en-NZ" sz="1800" dirty="0">
                <a:cs typeface="Meiryo" panose="020B0604030504040204" pitchFamily="34" charset="-128"/>
              </a:rPr>
              <a:t>quarrying, </a:t>
            </a:r>
            <a:r>
              <a:rPr lang="en-NZ" sz="1800" dirty="0" err="1">
                <a:cs typeface="Meiryo" panose="020B0604030504040204" pitchFamily="34" charset="-128"/>
              </a:rPr>
              <a:t>roading</a:t>
            </a:r>
            <a:r>
              <a:rPr lang="en-NZ" sz="1800" dirty="0">
                <a:cs typeface="Meiryo" panose="020B0604030504040204" pitchFamily="34" charset="-128"/>
              </a:rPr>
              <a:t>, foundries, concrete cutting and manufacture, monumental masonry, mining</a:t>
            </a:r>
          </a:p>
          <a:p>
            <a:pPr marL="285750" lvl="1" indent="-285750">
              <a:lnSpc>
                <a:spcPts val="2600"/>
              </a:lnSpc>
              <a:spcBef>
                <a:spcPct val="0"/>
              </a:spcBef>
              <a:spcAft>
                <a:spcPts val="700"/>
              </a:spcAft>
              <a:buFont typeface="Meiryo" panose="020B0604030504040204" pitchFamily="34" charset="-128"/>
              <a:buChar char="–"/>
            </a:pPr>
            <a:r>
              <a:rPr lang="en-NZ" sz="1800" dirty="0" smtClean="0">
                <a:cs typeface="Meiryo" panose="020B0604030504040204" pitchFamily="34" charset="-128"/>
              </a:rPr>
              <a:t>increasingly</a:t>
            </a:r>
            <a:r>
              <a:rPr lang="en-NZ" sz="1800" dirty="0">
                <a:cs typeface="Meiryo" panose="020B0604030504040204" pitchFamily="34" charset="-128"/>
              </a:rPr>
              <a:t>, in kitchen and bathroom benchtop manufacturing and installation</a:t>
            </a:r>
          </a:p>
        </p:txBody>
      </p:sp>
      <p:pic>
        <p:nvPicPr>
          <p:cNvPr id="6" name="Picture Placeholder 6" descr="https://www.agbstone.co.nz/wp-content/uploads/2013/02/Caesarstone-Mosaici-Carbone_small.jpg"/>
          <p:cNvPicPr>
            <a:picLocks/>
          </p:cNvPicPr>
          <p:nvPr/>
        </p:nvPicPr>
        <p:blipFill>
          <a:blip r:embed="rId4">
            <a:extLst>
              <a:ext uri="{28A0092B-C50C-407E-A947-70E740481C1C}">
                <a14:useLocalDpi xmlns:a14="http://schemas.microsoft.com/office/drawing/2010/main" val="0"/>
              </a:ext>
            </a:extLst>
          </a:blip>
          <a:srcRect l="2508" r="2508"/>
          <a:stretch>
            <a:fillRect/>
          </a:stretch>
        </p:blipFill>
        <p:spPr bwMode="auto">
          <a:xfrm>
            <a:off x="7896225" y="2235317"/>
            <a:ext cx="3392710" cy="2678906"/>
          </a:xfrm>
          <a:prstGeom prst="rect">
            <a:avLst/>
          </a:prstGeom>
          <a:noFill/>
          <a:ln>
            <a:noFill/>
          </a:ln>
        </p:spPr>
      </p:pic>
    </p:spTree>
    <p:extLst>
      <p:ext uri="{BB962C8B-B14F-4D97-AF65-F5344CB8AC3E}">
        <p14:creationId xmlns:p14="http://schemas.microsoft.com/office/powerpoint/2010/main" val="480208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02095"/>
            <a:ext cx="11496676" cy="1265140"/>
          </a:xfrm>
        </p:spPr>
        <p:txBody>
          <a:bodyPr>
            <a:normAutofit/>
          </a:bodyPr>
          <a:lstStyle/>
          <a:p>
            <a:r>
              <a:rPr lang="en-NZ" spc="0" dirty="0">
                <a:solidFill>
                  <a:schemeClr val="tx1"/>
                </a:solidFill>
              </a:rPr>
              <a:t>Benchtop manufacturing risks</a:t>
            </a:r>
            <a:endParaRPr lang="en-US" spc="0" dirty="0">
              <a:solidFill>
                <a:schemeClr val="tx1"/>
              </a:solidFill>
            </a:endParaRPr>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30626" y="2235317"/>
            <a:ext cx="5893011" cy="32717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ts val="2600"/>
              </a:lnSpc>
              <a:spcBef>
                <a:spcPct val="0"/>
              </a:spcBef>
              <a:spcAft>
                <a:spcPts val="700"/>
              </a:spcAft>
              <a:buFont typeface="Meiryo" panose="020B0604030504040204" pitchFamily="34" charset="-128"/>
              <a:buChar char="–"/>
            </a:pPr>
            <a:r>
              <a:rPr lang="en-NZ" sz="1800" dirty="0"/>
              <a:t>Cutting, grinding, drilling, sanding and polishing</a:t>
            </a:r>
          </a:p>
          <a:p>
            <a:pPr marL="285750" lvl="1" indent="-285750">
              <a:lnSpc>
                <a:spcPts val="2600"/>
              </a:lnSpc>
              <a:spcBef>
                <a:spcPct val="0"/>
              </a:spcBef>
              <a:spcAft>
                <a:spcPts val="700"/>
              </a:spcAft>
              <a:buFont typeface="Meiryo" panose="020B0604030504040204" pitchFamily="34" charset="-128"/>
              <a:buChar char="–"/>
            </a:pPr>
            <a:r>
              <a:rPr lang="en-NZ" sz="1800" dirty="0"/>
              <a:t>Using bridge saws, angle grinders, electric masonry drills, CNC machines</a:t>
            </a:r>
          </a:p>
          <a:p>
            <a:pPr marL="285750" lvl="1" indent="-285750">
              <a:lnSpc>
                <a:spcPts val="2600"/>
              </a:lnSpc>
              <a:spcBef>
                <a:spcPct val="0"/>
              </a:spcBef>
              <a:spcAft>
                <a:spcPts val="700"/>
              </a:spcAft>
              <a:buFont typeface="Meiryo" panose="020B0604030504040204" pitchFamily="34" charset="-128"/>
              <a:buChar char="–"/>
            </a:pPr>
            <a:r>
              <a:rPr lang="en-NZ" sz="1800" dirty="0"/>
              <a:t>Installing sink and tap holes cut on site during installation</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772" r="8047"/>
          <a:stretch/>
        </p:blipFill>
        <p:spPr bwMode="auto">
          <a:xfrm>
            <a:off x="7896225" y="2235317"/>
            <a:ext cx="3493997" cy="320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719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3E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02095"/>
            <a:ext cx="11496676" cy="1265140"/>
          </a:xfrm>
        </p:spPr>
        <p:txBody>
          <a:bodyPr>
            <a:normAutofit/>
          </a:bodyPr>
          <a:lstStyle/>
          <a:p>
            <a:r>
              <a:rPr lang="en-NZ" spc="0" dirty="0"/>
              <a:t>Connor </a:t>
            </a:r>
            <a:r>
              <a:rPr lang="en-NZ" spc="0" dirty="0" err="1"/>
              <a:t>Downes</a:t>
            </a:r>
            <a:endParaRPr lang="en-US" spc="0" dirty="0"/>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30627" y="2273737"/>
            <a:ext cx="5700910" cy="32717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700"/>
              </a:spcAft>
              <a:buNone/>
            </a:pPr>
            <a:r>
              <a:rPr lang="en-NZ" sz="1800" dirty="0" smtClean="0">
                <a:solidFill>
                  <a:schemeClr val="bg1"/>
                </a:solidFill>
              </a:rPr>
              <a:t>Connor </a:t>
            </a:r>
            <a:r>
              <a:rPr lang="en-NZ" sz="1800" dirty="0">
                <a:solidFill>
                  <a:schemeClr val="bg1"/>
                </a:solidFill>
              </a:rPr>
              <a:t>is a </a:t>
            </a:r>
            <a:r>
              <a:rPr lang="en-NZ" sz="1800" dirty="0" smtClean="0">
                <a:solidFill>
                  <a:schemeClr val="bg1"/>
                </a:solidFill>
              </a:rPr>
              <a:t>22-year-old </a:t>
            </a:r>
            <a:r>
              <a:rPr lang="en-NZ" sz="1800" dirty="0">
                <a:solidFill>
                  <a:schemeClr val="bg1"/>
                </a:solidFill>
              </a:rPr>
              <a:t>stonemason from the Gold Coast, and the youngest Queenslander to be diagnosed with silicosis. </a:t>
            </a:r>
            <a:r>
              <a:rPr lang="en-NZ" sz="1800" dirty="0" smtClean="0">
                <a:solidFill>
                  <a:schemeClr val="bg1"/>
                </a:solidFill>
              </a:rPr>
              <a:t>He </a:t>
            </a:r>
            <a:r>
              <a:rPr lang="en-NZ" sz="1800" dirty="0">
                <a:solidFill>
                  <a:schemeClr val="bg1"/>
                </a:solidFill>
              </a:rPr>
              <a:t>had only been working with engineered stone for 3 years.</a:t>
            </a:r>
          </a:p>
        </p:txBody>
      </p:sp>
      <p:pic>
        <p:nvPicPr>
          <p:cNvPr id="7" name="Picture Placeholder 13"/>
          <p:cNvPicPr>
            <a:picLocks noChangeAspect="1"/>
          </p:cNvPicPr>
          <p:nvPr/>
        </p:nvPicPr>
        <p:blipFill>
          <a:blip r:embed="rId4" cstate="print">
            <a:extLst>
              <a:ext uri="{28A0092B-C50C-407E-A947-70E740481C1C}">
                <a14:useLocalDpi xmlns:a14="http://schemas.microsoft.com/office/drawing/2010/main" val="0"/>
              </a:ext>
            </a:extLst>
          </a:blip>
          <a:srcRect l="6957" r="6957"/>
          <a:stretch>
            <a:fillRect/>
          </a:stretch>
        </p:blipFill>
        <p:spPr>
          <a:xfrm>
            <a:off x="7896225" y="2273737"/>
            <a:ext cx="3466416" cy="3466389"/>
          </a:xfrm>
          <a:prstGeom prst="rect">
            <a:avLst/>
          </a:prstGeom>
        </p:spPr>
      </p:pic>
    </p:spTree>
    <p:extLst>
      <p:ext uri="{BB962C8B-B14F-4D97-AF65-F5344CB8AC3E}">
        <p14:creationId xmlns:p14="http://schemas.microsoft.com/office/powerpoint/2010/main" val="737071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3E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02095"/>
            <a:ext cx="11496676" cy="1265140"/>
          </a:xfrm>
        </p:spPr>
        <p:txBody>
          <a:bodyPr>
            <a:normAutofit/>
          </a:bodyPr>
          <a:lstStyle/>
          <a:p>
            <a:r>
              <a:rPr lang="en-NZ" spc="0" dirty="0"/>
              <a:t>Anthony White</a:t>
            </a:r>
            <a:endParaRPr lang="en-US" spc="0" dirty="0"/>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29788" y="2273737"/>
            <a:ext cx="5700910" cy="12148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700"/>
              </a:spcAft>
              <a:buNone/>
            </a:pPr>
            <a:r>
              <a:rPr lang="en-NZ" sz="1800" dirty="0">
                <a:solidFill>
                  <a:schemeClr val="bg1"/>
                </a:solidFill>
              </a:rPr>
              <a:t>Was a </a:t>
            </a:r>
            <a:r>
              <a:rPr lang="en-NZ" sz="1800" dirty="0" smtClean="0">
                <a:solidFill>
                  <a:schemeClr val="bg1"/>
                </a:solidFill>
              </a:rPr>
              <a:t>36-year-old </a:t>
            </a:r>
            <a:r>
              <a:rPr lang="en-NZ" sz="1800" dirty="0">
                <a:solidFill>
                  <a:schemeClr val="bg1"/>
                </a:solidFill>
              </a:rPr>
              <a:t>stonemason from the </a:t>
            </a:r>
            <a:r>
              <a:rPr lang="en-NZ" sz="1800" dirty="0" smtClean="0">
                <a:solidFill>
                  <a:schemeClr val="bg1"/>
                </a:solidFill>
              </a:rPr>
              <a:t/>
            </a:r>
            <a:br>
              <a:rPr lang="en-NZ" sz="1800" dirty="0" smtClean="0">
                <a:solidFill>
                  <a:schemeClr val="bg1"/>
                </a:solidFill>
              </a:rPr>
            </a:br>
            <a:r>
              <a:rPr lang="en-NZ" sz="1800" dirty="0" smtClean="0">
                <a:solidFill>
                  <a:schemeClr val="bg1"/>
                </a:solidFill>
              </a:rPr>
              <a:t>Gold </a:t>
            </a:r>
            <a:r>
              <a:rPr lang="en-NZ" sz="1800" dirty="0">
                <a:solidFill>
                  <a:schemeClr val="bg1"/>
                </a:solidFill>
              </a:rPr>
              <a:t>Coast was diagnosed with silicosis in 2017.</a:t>
            </a:r>
          </a:p>
          <a:p>
            <a:pPr marL="0" lvl="1" indent="0">
              <a:lnSpc>
                <a:spcPts val="2600"/>
              </a:lnSpc>
              <a:spcBef>
                <a:spcPct val="0"/>
              </a:spcBef>
              <a:spcAft>
                <a:spcPts val="700"/>
              </a:spcAft>
              <a:buNone/>
            </a:pPr>
            <a:r>
              <a:rPr lang="en-NZ" sz="1800" dirty="0">
                <a:solidFill>
                  <a:schemeClr val="bg1"/>
                </a:solidFill>
              </a:rPr>
              <a:t>He died in March this year</a:t>
            </a:r>
            <a:r>
              <a:rPr lang="en-NZ" sz="1800" dirty="0" smtClean="0">
                <a:solidFill>
                  <a:schemeClr val="bg1"/>
                </a:solidFill>
              </a:rPr>
              <a:t>.</a:t>
            </a:r>
            <a:endParaRPr lang="en-NZ" sz="1800" dirty="0">
              <a:solidFill>
                <a:schemeClr val="bg1"/>
              </a:solidFill>
            </a:endParaRPr>
          </a:p>
        </p:txBody>
      </p:sp>
      <p:pic>
        <p:nvPicPr>
          <p:cNvPr id="6" name="Picture Placeholder 6"/>
          <p:cNvPicPr>
            <a:picLocks noChangeAspect="1"/>
          </p:cNvPicPr>
          <p:nvPr/>
        </p:nvPicPr>
        <p:blipFill>
          <a:blip r:embed="rId4">
            <a:extLst>
              <a:ext uri="{28A0092B-C50C-407E-A947-70E740481C1C}">
                <a14:useLocalDpi xmlns:a14="http://schemas.microsoft.com/office/drawing/2010/main" val="0"/>
              </a:ext>
            </a:extLst>
          </a:blip>
          <a:srcRect t="10364" b="10364"/>
          <a:stretch>
            <a:fillRect/>
          </a:stretch>
        </p:blipFill>
        <p:spPr>
          <a:xfrm>
            <a:off x="7896225" y="2273737"/>
            <a:ext cx="3109230" cy="2455082"/>
          </a:xfrm>
          <a:prstGeom prst="rect">
            <a:avLst/>
          </a:prstGeom>
        </p:spPr>
      </p:pic>
      <p:grpSp>
        <p:nvGrpSpPr>
          <p:cNvPr id="12" name="Group 11"/>
          <p:cNvGrpSpPr/>
          <p:nvPr/>
        </p:nvGrpSpPr>
        <p:grpSpPr>
          <a:xfrm>
            <a:off x="550893" y="3552303"/>
            <a:ext cx="6775197" cy="2563101"/>
            <a:chOff x="550893" y="3748245"/>
            <a:chExt cx="6775197" cy="2563101"/>
          </a:xfrm>
        </p:grpSpPr>
        <p:sp>
          <p:nvSpPr>
            <p:cNvPr id="3" name="Rectangle 2"/>
            <p:cNvSpPr/>
            <p:nvPr/>
          </p:nvSpPr>
          <p:spPr>
            <a:xfrm>
              <a:off x="730627" y="3769625"/>
              <a:ext cx="6595463" cy="2541721"/>
            </a:xfrm>
            <a:prstGeom prst="rect">
              <a:avLst/>
            </a:prstGeom>
          </p:spPr>
          <p:txBody>
            <a:bodyPr wrap="square">
              <a:spAutoFit/>
            </a:bodyPr>
            <a:lstStyle/>
            <a:p>
              <a:pPr marL="0" lvl="1" indent="0">
                <a:lnSpc>
                  <a:spcPts val="3300"/>
                </a:lnSpc>
                <a:spcBef>
                  <a:spcPct val="0"/>
                </a:spcBef>
                <a:buNone/>
              </a:pPr>
              <a:r>
                <a:rPr lang="en-NZ" sz="3000" dirty="0" smtClean="0">
                  <a:solidFill>
                    <a:schemeClr val="bg2"/>
                  </a:solidFill>
                  <a:latin typeface="Meiryo" panose="020B0604030504040204" pitchFamily="34" charset="-128"/>
                  <a:ea typeface="Meiryo" panose="020B0604030504040204" pitchFamily="34" charset="-128"/>
                  <a:cs typeface="Meiryo" panose="020B0604030504040204" pitchFamily="34" charset="-128"/>
                </a:rPr>
                <a:t>I </a:t>
              </a:r>
              <a:r>
                <a:rPr lang="en-NZ" sz="3000" dirty="0">
                  <a:solidFill>
                    <a:schemeClr val="bg2"/>
                  </a:solidFill>
                  <a:latin typeface="Meiryo" panose="020B0604030504040204" pitchFamily="34" charset="-128"/>
                  <a:ea typeface="Meiryo" panose="020B0604030504040204" pitchFamily="34" charset="-128"/>
                  <a:cs typeface="Meiryo" panose="020B0604030504040204" pitchFamily="34" charset="-128"/>
                </a:rPr>
                <a:t>want to make sure no one else has to go through this. It’s been absolutely horrendous for me and my family who have had to watch me get sicker and sicker.”</a:t>
              </a:r>
            </a:p>
            <a:p>
              <a:pPr marL="0" lvl="1" indent="0">
                <a:lnSpc>
                  <a:spcPts val="2600"/>
                </a:lnSpc>
                <a:spcBef>
                  <a:spcPct val="0"/>
                </a:spcBef>
                <a:spcAft>
                  <a:spcPts val="700"/>
                </a:spcAft>
                <a:buNone/>
              </a:pPr>
              <a:r>
                <a:rPr lang="en-NZ" sz="1200" dirty="0" smtClean="0">
                  <a:solidFill>
                    <a:schemeClr val="bg1"/>
                  </a:solidFill>
                  <a:latin typeface="Meiryo" panose="020B0604030504040204" pitchFamily="34" charset="-128"/>
                  <a:ea typeface="Meiryo" panose="020B0604030504040204" pitchFamily="34" charset="-128"/>
                  <a:cs typeface="Meiryo" panose="020B0604030504040204" pitchFamily="34" charset="-128"/>
                </a:rPr>
                <a:t>ANTHONY WHITE, 2018</a:t>
              </a:r>
              <a:endParaRPr lang="en-NZ" sz="1200" dirty="0">
                <a:solidFill>
                  <a:schemeClr val="bg1"/>
                </a:solidFill>
                <a:latin typeface="Meiryo" panose="020B0604030504040204" pitchFamily="34" charset="-128"/>
                <a:ea typeface="Meiryo" panose="020B0604030504040204" pitchFamily="34" charset="-128"/>
                <a:cs typeface="Meiryo" panose="020B0604030504040204" pitchFamily="34" charset="-128"/>
              </a:endParaRPr>
            </a:p>
          </p:txBody>
        </p:sp>
        <p:sp>
          <p:nvSpPr>
            <p:cNvPr id="4" name="Rectangle 3"/>
            <p:cNvSpPr/>
            <p:nvPr/>
          </p:nvSpPr>
          <p:spPr>
            <a:xfrm>
              <a:off x="550893" y="3748245"/>
              <a:ext cx="357790" cy="553998"/>
            </a:xfrm>
            <a:prstGeom prst="rect">
              <a:avLst/>
            </a:prstGeom>
          </p:spPr>
          <p:txBody>
            <a:bodyPr wrap="none">
              <a:spAutoFit/>
            </a:bodyPr>
            <a:lstStyle/>
            <a:p>
              <a:r>
                <a:rPr lang="en-NZ" sz="3000" dirty="0">
                  <a:solidFill>
                    <a:schemeClr val="bg2"/>
                  </a:solidFill>
                  <a:latin typeface="Meiryo" panose="020B0604030504040204" pitchFamily="34" charset="-128"/>
                  <a:ea typeface="Meiryo" panose="020B0604030504040204" pitchFamily="34" charset="-128"/>
                  <a:cs typeface="Meiryo" panose="020B0604030504040204" pitchFamily="34" charset="-128"/>
                </a:rPr>
                <a:t>“</a:t>
              </a:r>
              <a:endParaRPr lang="en-NZ" sz="3000" dirty="0">
                <a:solidFill>
                  <a:schemeClr val="bg2"/>
                </a:solidFill>
              </a:endParaRPr>
            </a:p>
          </p:txBody>
        </p:sp>
      </p:grpSp>
    </p:spTree>
    <p:extLst>
      <p:ext uri="{BB962C8B-B14F-4D97-AF65-F5344CB8AC3E}">
        <p14:creationId xmlns:p14="http://schemas.microsoft.com/office/powerpoint/2010/main" val="612779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33305"/>
            <a:ext cx="11496676" cy="1265140"/>
          </a:xfrm>
        </p:spPr>
        <p:txBody>
          <a:bodyPr>
            <a:normAutofit/>
          </a:bodyPr>
          <a:lstStyle/>
          <a:p>
            <a:r>
              <a:rPr lang="en-NZ" spc="0" dirty="0">
                <a:solidFill>
                  <a:schemeClr val="tx1"/>
                </a:solidFill>
              </a:rPr>
              <a:t>What diseases does RCS cause?</a:t>
            </a:r>
            <a:endParaRPr lang="en-US" spc="0" dirty="0">
              <a:solidFill>
                <a:schemeClr val="tx1"/>
              </a:solidFill>
            </a:endParaRPr>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30626" y="2235317"/>
            <a:ext cx="5893011" cy="32717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700"/>
              </a:spcAft>
              <a:buNone/>
            </a:pPr>
            <a:r>
              <a:rPr lang="en-NZ" sz="1800" b="1" dirty="0"/>
              <a:t>Silicosis</a:t>
            </a:r>
          </a:p>
          <a:p>
            <a:pPr marL="285750" lvl="1" indent="-285750">
              <a:lnSpc>
                <a:spcPts val="2600"/>
              </a:lnSpc>
              <a:spcBef>
                <a:spcPct val="0"/>
              </a:spcBef>
              <a:spcAft>
                <a:spcPts val="700"/>
              </a:spcAft>
              <a:buFont typeface="Meiryo" panose="020B0604030504040204" pitchFamily="34" charset="-128"/>
              <a:buChar char="–"/>
            </a:pPr>
            <a:r>
              <a:rPr lang="en-NZ" sz="1800" b="1" dirty="0"/>
              <a:t>Acute</a:t>
            </a:r>
            <a:r>
              <a:rPr lang="en-NZ" sz="1800" dirty="0"/>
              <a:t> </a:t>
            </a:r>
            <a:r>
              <a:rPr lang="en-NZ" sz="1800" dirty="0" smtClean="0"/>
              <a:t>silicosis: may </a:t>
            </a:r>
            <a:r>
              <a:rPr lang="en-NZ" sz="1800" dirty="0"/>
              <a:t>occur after less than </a:t>
            </a:r>
            <a:r>
              <a:rPr lang="en-NZ" sz="1800" dirty="0" smtClean="0"/>
              <a:t/>
            </a:r>
            <a:br>
              <a:rPr lang="en-NZ" sz="1800" dirty="0" smtClean="0"/>
            </a:br>
            <a:r>
              <a:rPr lang="en-NZ" sz="1800" dirty="0" smtClean="0"/>
              <a:t>a </a:t>
            </a:r>
            <a:r>
              <a:rPr lang="en-NZ" sz="1800" dirty="0"/>
              <a:t>year’s exposure to very large amounts</a:t>
            </a:r>
          </a:p>
          <a:p>
            <a:pPr marL="285750" lvl="1" indent="-285750">
              <a:lnSpc>
                <a:spcPts val="2600"/>
              </a:lnSpc>
              <a:spcBef>
                <a:spcPct val="0"/>
              </a:spcBef>
              <a:spcAft>
                <a:spcPts val="700"/>
              </a:spcAft>
              <a:buFont typeface="Meiryo" panose="020B0604030504040204" pitchFamily="34" charset="-128"/>
              <a:buChar char="–"/>
            </a:pPr>
            <a:r>
              <a:rPr lang="en-NZ" sz="1800" b="1" dirty="0"/>
              <a:t>Accelerated</a:t>
            </a:r>
            <a:r>
              <a:rPr lang="en-NZ" sz="1800" dirty="0"/>
              <a:t> </a:t>
            </a:r>
            <a:r>
              <a:rPr lang="en-NZ" sz="1800" dirty="0" smtClean="0"/>
              <a:t>silicosis: large </a:t>
            </a:r>
            <a:r>
              <a:rPr lang="en-NZ" sz="1800" dirty="0"/>
              <a:t>amounts of RCS over 5 to 10 years</a:t>
            </a:r>
          </a:p>
          <a:p>
            <a:pPr marL="285750" lvl="1" indent="-285750">
              <a:lnSpc>
                <a:spcPts val="2600"/>
              </a:lnSpc>
              <a:spcBef>
                <a:spcPct val="0"/>
              </a:spcBef>
              <a:spcAft>
                <a:spcPts val="700"/>
              </a:spcAft>
              <a:buFont typeface="Meiryo" panose="020B0604030504040204" pitchFamily="34" charset="-128"/>
              <a:buChar char="–"/>
            </a:pPr>
            <a:r>
              <a:rPr lang="en-NZ" sz="1800" b="1" dirty="0"/>
              <a:t>Chronic</a:t>
            </a:r>
            <a:r>
              <a:rPr lang="en-NZ" sz="1800" dirty="0"/>
              <a:t> </a:t>
            </a:r>
            <a:r>
              <a:rPr lang="en-NZ" sz="1800" dirty="0" smtClean="0"/>
              <a:t>silicosis: moderate </a:t>
            </a:r>
            <a:r>
              <a:rPr lang="en-NZ" sz="1800" dirty="0"/>
              <a:t>amounts over </a:t>
            </a:r>
            <a:r>
              <a:rPr lang="en-NZ" sz="1800" dirty="0" smtClean="0"/>
              <a:t/>
            </a:r>
            <a:br>
              <a:rPr lang="en-NZ" sz="1800" dirty="0" smtClean="0"/>
            </a:br>
            <a:r>
              <a:rPr lang="en-NZ" sz="1800" dirty="0" smtClean="0"/>
              <a:t>more </a:t>
            </a:r>
            <a:r>
              <a:rPr lang="en-NZ" sz="1800" dirty="0"/>
              <a:t>that 20 years</a:t>
            </a:r>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03" t="14238" r="52579" b="7001"/>
          <a:stretch/>
        </p:blipFill>
        <p:spPr bwMode="auto">
          <a:xfrm>
            <a:off x="7879976" y="2612572"/>
            <a:ext cx="1705856" cy="172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829507" y="4427446"/>
            <a:ext cx="1756325" cy="276999"/>
          </a:xfrm>
          <a:prstGeom prst="rect">
            <a:avLst/>
          </a:prstGeom>
          <a:noFill/>
        </p:spPr>
        <p:txBody>
          <a:bodyPr wrap="square" rtlCol="0">
            <a:spAutoFit/>
          </a:bodyPr>
          <a:lstStyle/>
          <a:p>
            <a:pPr algn="ctr"/>
            <a:r>
              <a:rPr lang="en-NZ" sz="1200" b="1" dirty="0" smtClean="0">
                <a:latin typeface="Meiryo" panose="020B0604030504040204" pitchFamily="34" charset="-128"/>
                <a:ea typeface="Meiryo" panose="020B0604030504040204" pitchFamily="34" charset="-128"/>
                <a:cs typeface="Meiryo" panose="020B0604030504040204" pitchFamily="34" charset="-128"/>
              </a:rPr>
              <a:t>NORMAL LUNG</a:t>
            </a:r>
            <a:endParaRPr lang="en-NZ" sz="1200" b="1" dirty="0">
              <a:latin typeface="Meiryo" panose="020B0604030504040204" pitchFamily="34" charset="-128"/>
              <a:ea typeface="Meiryo" panose="020B0604030504040204" pitchFamily="34" charset="-128"/>
              <a:cs typeface="Meiryo" panose="020B0604030504040204" pitchFamily="34" charset="-128"/>
            </a:endParaRPr>
          </a:p>
        </p:txBody>
      </p:sp>
      <p:sp>
        <p:nvSpPr>
          <p:cNvPr id="11" name="TextBox 10"/>
          <p:cNvSpPr txBox="1"/>
          <p:nvPr/>
        </p:nvSpPr>
        <p:spPr>
          <a:xfrm>
            <a:off x="9571004" y="4427446"/>
            <a:ext cx="2097257" cy="461665"/>
          </a:xfrm>
          <a:prstGeom prst="rect">
            <a:avLst/>
          </a:prstGeom>
          <a:noFill/>
        </p:spPr>
        <p:txBody>
          <a:bodyPr wrap="square" rtlCol="0">
            <a:spAutoFit/>
          </a:bodyPr>
          <a:lstStyle/>
          <a:p>
            <a:pPr algn="ctr"/>
            <a:r>
              <a:rPr lang="en-NZ" sz="1200" b="1" dirty="0" smtClean="0">
                <a:latin typeface="Meiryo" panose="020B0604030504040204" pitchFamily="34" charset="-128"/>
                <a:ea typeface="Meiryo" panose="020B0604030504040204" pitchFamily="34" charset="-128"/>
                <a:cs typeface="Meiryo" panose="020B0604030504040204" pitchFamily="34" charset="-128"/>
              </a:rPr>
              <a:t>LUNG WITH </a:t>
            </a:r>
            <a:br>
              <a:rPr lang="en-NZ" sz="1200" b="1" dirty="0" smtClean="0">
                <a:latin typeface="Meiryo" panose="020B0604030504040204" pitchFamily="34" charset="-128"/>
                <a:ea typeface="Meiryo" panose="020B0604030504040204" pitchFamily="34" charset="-128"/>
                <a:cs typeface="Meiryo" panose="020B0604030504040204" pitchFamily="34" charset="-128"/>
              </a:rPr>
            </a:br>
            <a:r>
              <a:rPr lang="en-NZ" sz="1200" b="1" dirty="0" smtClean="0">
                <a:latin typeface="Meiryo" panose="020B0604030504040204" pitchFamily="34" charset="-128"/>
                <a:ea typeface="Meiryo" panose="020B0604030504040204" pitchFamily="34" charset="-128"/>
                <a:cs typeface="Meiryo" panose="020B0604030504040204" pitchFamily="34" charset="-128"/>
              </a:rPr>
              <a:t>ADVANCED SILICOSIS</a:t>
            </a:r>
            <a:endParaRPr lang="en-NZ" sz="1200" b="1" dirty="0">
              <a:latin typeface="Meiryo" panose="020B0604030504040204" pitchFamily="34" charset="-128"/>
              <a:ea typeface="Meiryo" panose="020B0604030504040204" pitchFamily="34" charset="-128"/>
              <a:cs typeface="Meiryo" panose="020B0604030504040204" pitchFamily="34" charset="-128"/>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848" t="15637" r="3934" b="9452"/>
          <a:stretch/>
        </p:blipFill>
        <p:spPr bwMode="auto">
          <a:xfrm>
            <a:off x="9722863" y="2612572"/>
            <a:ext cx="1793540" cy="172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421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33305"/>
            <a:ext cx="11496676" cy="1265140"/>
          </a:xfrm>
        </p:spPr>
        <p:txBody>
          <a:bodyPr>
            <a:normAutofit/>
          </a:bodyPr>
          <a:lstStyle/>
          <a:p>
            <a:r>
              <a:rPr lang="en-NZ" spc="0" dirty="0">
                <a:solidFill>
                  <a:schemeClr val="tx1"/>
                </a:solidFill>
              </a:rPr>
              <a:t>How to avoid silica </a:t>
            </a:r>
            <a:r>
              <a:rPr lang="en-NZ" spc="0" dirty="0" smtClean="0">
                <a:solidFill>
                  <a:schemeClr val="tx1"/>
                </a:solidFill>
              </a:rPr>
              <a:t>exposure</a:t>
            </a:r>
            <a:r>
              <a:rPr lang="en-NZ" dirty="0"/>
              <a:t> the hierarchy </a:t>
            </a:r>
            <a:endParaRPr lang="en-US" spc="0" dirty="0">
              <a:solidFill>
                <a:schemeClr val="tx1"/>
              </a:solidFill>
            </a:endParaRPr>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30626" y="2235316"/>
            <a:ext cx="5055451" cy="46111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700"/>
              </a:spcAft>
              <a:buNone/>
            </a:pPr>
            <a:r>
              <a:rPr lang="en-NZ" sz="1800" b="1" dirty="0"/>
              <a:t>Apply the hierarchy of controls</a:t>
            </a:r>
          </a:p>
          <a:p>
            <a:pPr marL="285750" lvl="1" indent="-285750">
              <a:lnSpc>
                <a:spcPts val="2600"/>
              </a:lnSpc>
              <a:spcBef>
                <a:spcPct val="0"/>
              </a:spcBef>
              <a:spcAft>
                <a:spcPts val="700"/>
              </a:spcAft>
              <a:buFont typeface="Meiryo" panose="020B0604030504040204" pitchFamily="34" charset="-128"/>
              <a:buChar char="–"/>
            </a:pPr>
            <a:r>
              <a:rPr lang="en-NZ" sz="1800" dirty="0"/>
              <a:t>Elimination (don’t do it at all)</a:t>
            </a:r>
          </a:p>
          <a:p>
            <a:pPr marL="285750" lvl="1" indent="-285750">
              <a:lnSpc>
                <a:spcPts val="2600"/>
              </a:lnSpc>
              <a:spcBef>
                <a:spcPct val="0"/>
              </a:spcBef>
              <a:spcAft>
                <a:spcPts val="700"/>
              </a:spcAft>
              <a:buFont typeface="Meiryo" panose="020B0604030504040204" pitchFamily="34" charset="-128"/>
              <a:buChar char="–"/>
            </a:pPr>
            <a:r>
              <a:rPr lang="en-NZ" sz="1800" dirty="0"/>
              <a:t>Substitution (do it some other way)</a:t>
            </a:r>
          </a:p>
          <a:p>
            <a:pPr marL="285750" lvl="1" indent="-285750">
              <a:lnSpc>
                <a:spcPts val="2600"/>
              </a:lnSpc>
              <a:spcBef>
                <a:spcPct val="0"/>
              </a:spcBef>
              <a:spcAft>
                <a:spcPts val="700"/>
              </a:spcAft>
              <a:buFont typeface="Meiryo" panose="020B0604030504040204" pitchFamily="34" charset="-128"/>
              <a:buChar char="–"/>
            </a:pPr>
            <a:r>
              <a:rPr lang="en-NZ" sz="1800" dirty="0"/>
              <a:t>Engineering controls (make some physical change – see later)</a:t>
            </a:r>
          </a:p>
          <a:p>
            <a:pPr marL="285750" lvl="1" indent="-285750">
              <a:lnSpc>
                <a:spcPts val="2600"/>
              </a:lnSpc>
              <a:spcBef>
                <a:spcPct val="0"/>
              </a:spcBef>
              <a:spcAft>
                <a:spcPts val="700"/>
              </a:spcAft>
              <a:buFont typeface="Meiryo" panose="020B0604030504040204" pitchFamily="34" charset="-128"/>
              <a:buChar char="–"/>
            </a:pPr>
            <a:r>
              <a:rPr lang="en-NZ" sz="1800" dirty="0"/>
              <a:t>Administrative controls (signage, limiting exposure time, adherence to methods)</a:t>
            </a:r>
          </a:p>
          <a:p>
            <a:pPr marL="285750" lvl="1" indent="-285750">
              <a:lnSpc>
                <a:spcPts val="2600"/>
              </a:lnSpc>
              <a:spcBef>
                <a:spcPct val="0"/>
              </a:spcBef>
              <a:spcAft>
                <a:spcPts val="700"/>
              </a:spcAft>
              <a:buFont typeface="Meiryo" panose="020B0604030504040204" pitchFamily="34" charset="-128"/>
              <a:buChar char="–"/>
            </a:pPr>
            <a:r>
              <a:rPr lang="en-NZ" sz="1800" dirty="0"/>
              <a:t>Personal Protective </a:t>
            </a:r>
            <a:r>
              <a:rPr lang="en-NZ" sz="1800" dirty="0" smtClean="0"/>
              <a:t>Equipment</a:t>
            </a:r>
            <a:endParaRPr lang="en-NZ" sz="1800" dirty="0"/>
          </a:p>
        </p:txBody>
      </p:sp>
      <p:pic>
        <p:nvPicPr>
          <p:cNvPr id="13" name="Picture 12" descr="Image result for on-tool water suppression">
            <a:hlinkClick r:id="rId4" tgtFrame="&quot;_blank&quot;"/>
          </p:cNvPr>
          <p:cNvPicPr/>
          <p:nvPr/>
        </p:nvPicPr>
        <p:blipFill rotWithShape="1">
          <a:blip r:embed="rId5">
            <a:extLst>
              <a:ext uri="{28A0092B-C50C-407E-A947-70E740481C1C}">
                <a14:useLocalDpi xmlns:a14="http://schemas.microsoft.com/office/drawing/2010/main" val="0"/>
              </a:ext>
            </a:extLst>
          </a:blip>
          <a:srcRect r="3696" b="5100"/>
          <a:stretch/>
        </p:blipFill>
        <p:spPr bwMode="auto">
          <a:xfrm>
            <a:off x="7938071" y="2279189"/>
            <a:ext cx="3424570" cy="2458670"/>
          </a:xfrm>
          <a:prstGeom prst="rect">
            <a:avLst/>
          </a:prstGeom>
          <a:noFill/>
          <a:ln>
            <a:no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7517" y="2512315"/>
            <a:ext cx="704089" cy="2532065"/>
          </a:xfrm>
          <a:prstGeom prst="rect">
            <a:avLst/>
          </a:prstGeom>
        </p:spPr>
      </p:pic>
      <p:sp>
        <p:nvSpPr>
          <p:cNvPr id="7" name="Rectangle 6"/>
          <p:cNvSpPr/>
          <p:nvPr/>
        </p:nvSpPr>
        <p:spPr>
          <a:xfrm>
            <a:off x="6065188" y="2235316"/>
            <a:ext cx="1590756" cy="276999"/>
          </a:xfrm>
          <a:prstGeom prst="rect">
            <a:avLst/>
          </a:prstGeom>
        </p:spPr>
        <p:txBody>
          <a:bodyPr wrap="none">
            <a:spAutoFit/>
          </a:bodyPr>
          <a:lstStyle/>
          <a:p>
            <a:r>
              <a:rPr lang="en-NZ" sz="1200" b="1" dirty="0" smtClean="0">
                <a:latin typeface="Meiryo" panose="020B0604030504040204" pitchFamily="34" charset="-128"/>
                <a:ea typeface="Meiryo" panose="020B0604030504040204" pitchFamily="34" charset="-128"/>
                <a:cs typeface="Meiryo" panose="020B0604030504040204" pitchFamily="34" charset="-128"/>
              </a:rPr>
              <a:t>MOST EFFECTIVE</a:t>
            </a:r>
            <a:endParaRPr lang="en-NZ" sz="1200" b="1" dirty="0">
              <a:latin typeface="Meiryo" panose="020B0604030504040204" pitchFamily="34" charset="-128"/>
              <a:ea typeface="Meiryo" panose="020B0604030504040204" pitchFamily="34" charset="-128"/>
              <a:cs typeface="Meiryo" panose="020B0604030504040204" pitchFamily="34" charset="-128"/>
            </a:endParaRPr>
          </a:p>
        </p:txBody>
      </p:sp>
      <p:sp>
        <p:nvSpPr>
          <p:cNvPr id="10" name="Rectangle 9"/>
          <p:cNvSpPr/>
          <p:nvPr/>
        </p:nvSpPr>
        <p:spPr>
          <a:xfrm>
            <a:off x="6046240" y="5087017"/>
            <a:ext cx="1635063" cy="276999"/>
          </a:xfrm>
          <a:prstGeom prst="rect">
            <a:avLst/>
          </a:prstGeom>
        </p:spPr>
        <p:txBody>
          <a:bodyPr wrap="none">
            <a:spAutoFit/>
          </a:bodyPr>
          <a:lstStyle/>
          <a:p>
            <a:r>
              <a:rPr lang="en-NZ" sz="1200" b="1" dirty="0" smtClean="0">
                <a:latin typeface="Meiryo" panose="020B0604030504040204" pitchFamily="34" charset="-128"/>
                <a:ea typeface="Meiryo" panose="020B0604030504040204" pitchFamily="34" charset="-128"/>
                <a:cs typeface="Meiryo" panose="020B0604030504040204" pitchFamily="34" charset="-128"/>
              </a:rPr>
              <a:t>LEAST EFFECTIVE</a:t>
            </a:r>
            <a:endParaRPr lang="en-NZ" sz="1200" b="1"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756590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33305"/>
            <a:ext cx="11496676" cy="1265140"/>
          </a:xfrm>
        </p:spPr>
        <p:txBody>
          <a:bodyPr>
            <a:normAutofit/>
          </a:bodyPr>
          <a:lstStyle/>
          <a:p>
            <a:r>
              <a:rPr lang="en-NZ" spc="0" dirty="0">
                <a:solidFill>
                  <a:schemeClr val="tx1"/>
                </a:solidFill>
              </a:rPr>
              <a:t>How to avoid silica exposure</a:t>
            </a:r>
            <a:endParaRPr lang="en-US" spc="0" dirty="0">
              <a:solidFill>
                <a:schemeClr val="tx1"/>
              </a:solidFill>
            </a:endParaRPr>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30626" y="2235316"/>
            <a:ext cx="6265687" cy="46111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600"/>
              </a:lnSpc>
              <a:spcBef>
                <a:spcPct val="0"/>
              </a:spcBef>
              <a:spcAft>
                <a:spcPts val="700"/>
              </a:spcAft>
              <a:buNone/>
            </a:pPr>
            <a:r>
              <a:rPr lang="en-NZ" sz="1800" b="1" dirty="0" smtClean="0"/>
              <a:t>Engineering controls</a:t>
            </a:r>
            <a:endParaRPr lang="en-NZ" sz="1800" b="1" dirty="0"/>
          </a:p>
          <a:p>
            <a:pPr marL="285750" lvl="1" indent="-285750">
              <a:lnSpc>
                <a:spcPts val="2600"/>
              </a:lnSpc>
              <a:spcBef>
                <a:spcPct val="0"/>
              </a:spcBef>
              <a:spcAft>
                <a:spcPts val="700"/>
              </a:spcAft>
              <a:buFont typeface="Meiryo" panose="020B0604030504040204" pitchFamily="34" charset="-128"/>
              <a:buChar char="–"/>
            </a:pPr>
            <a:r>
              <a:rPr lang="en-NZ" sz="1800" dirty="0"/>
              <a:t>Water suppression</a:t>
            </a:r>
          </a:p>
          <a:p>
            <a:pPr marL="285750" lvl="1" indent="-285750">
              <a:lnSpc>
                <a:spcPts val="2600"/>
              </a:lnSpc>
              <a:spcBef>
                <a:spcPct val="0"/>
              </a:spcBef>
              <a:spcAft>
                <a:spcPts val="700"/>
              </a:spcAft>
              <a:buFont typeface="Meiryo" panose="020B0604030504040204" pitchFamily="34" charset="-128"/>
              <a:buChar char="–"/>
            </a:pPr>
            <a:r>
              <a:rPr lang="en-NZ" sz="1800" dirty="0"/>
              <a:t>Dust </a:t>
            </a:r>
            <a:r>
              <a:rPr lang="en-NZ" sz="1800" dirty="0" smtClean="0"/>
              <a:t>extraction</a:t>
            </a:r>
          </a:p>
          <a:p>
            <a:pPr marL="285750" lvl="1" indent="-285750">
              <a:lnSpc>
                <a:spcPts val="2600"/>
              </a:lnSpc>
              <a:spcBef>
                <a:spcPct val="0"/>
              </a:spcBef>
              <a:spcAft>
                <a:spcPts val="700"/>
              </a:spcAft>
              <a:buFont typeface="Meiryo" panose="020B0604030504040204" pitchFamily="34" charset="-128"/>
              <a:buChar char="–"/>
            </a:pPr>
            <a:r>
              <a:rPr lang="en-NZ" sz="1800" dirty="0" smtClean="0"/>
              <a:t>Isolation of dusty work</a:t>
            </a:r>
            <a:endParaRPr lang="en-NZ" sz="1800" dirty="0"/>
          </a:p>
        </p:txBody>
      </p:sp>
      <p:pic>
        <p:nvPicPr>
          <p:cNvPr id="9" name="Picture 8"/>
          <p:cNvPicPr>
            <a:picLocks noChangeAspect="1"/>
          </p:cNvPicPr>
          <p:nvPr/>
        </p:nvPicPr>
        <p:blipFill>
          <a:blip r:embed="rId4"/>
          <a:stretch>
            <a:fillRect/>
          </a:stretch>
        </p:blipFill>
        <p:spPr>
          <a:xfrm>
            <a:off x="6699074" y="2235316"/>
            <a:ext cx="4648200" cy="3832860"/>
          </a:xfrm>
          <a:prstGeom prst="rect">
            <a:avLst/>
          </a:prstGeom>
        </p:spPr>
      </p:pic>
    </p:spTree>
    <p:extLst>
      <p:ext uri="{BB962C8B-B14F-4D97-AF65-F5344CB8AC3E}">
        <p14:creationId xmlns:p14="http://schemas.microsoft.com/office/powerpoint/2010/main" val="1405295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CB4-8DF7-8148-B88F-4C851E868830}"/>
              </a:ext>
            </a:extLst>
          </p:cNvPr>
          <p:cNvSpPr>
            <a:spLocks noGrp="1"/>
          </p:cNvSpPr>
          <p:nvPr>
            <p:ph type="title"/>
          </p:nvPr>
        </p:nvSpPr>
        <p:spPr>
          <a:xfrm>
            <a:off x="695324" y="702095"/>
            <a:ext cx="11496676" cy="1265140"/>
          </a:xfrm>
        </p:spPr>
        <p:txBody>
          <a:bodyPr>
            <a:normAutofit/>
          </a:bodyPr>
          <a:lstStyle/>
          <a:p>
            <a:r>
              <a:rPr lang="en-NZ" spc="0" dirty="0">
                <a:solidFill>
                  <a:schemeClr val="tx1"/>
                </a:solidFill>
              </a:rPr>
              <a:t>Exposure monitoring essential for managing risk</a:t>
            </a:r>
            <a:endParaRPr lang="en-US" spc="0" dirty="0">
              <a:solidFill>
                <a:schemeClr val="tx1"/>
              </a:solidFill>
            </a:endParaRPr>
          </a:p>
        </p:txBody>
      </p:sp>
      <p:cxnSp>
        <p:nvCxnSpPr>
          <p:cNvPr id="5" name="Straight Connector 4">
            <a:extLst>
              <a:ext uri="{FF2B5EF4-FFF2-40B4-BE49-F238E27FC236}">
                <a16:creationId xmlns:a16="http://schemas.microsoft.com/office/drawing/2014/main" xmlns="" id="{FE0044D4-D135-E04E-B295-BB74218B60CF}"/>
              </a:ext>
            </a:extLst>
          </p:cNvPr>
          <p:cNvCxnSpPr/>
          <p:nvPr/>
        </p:nvCxnSpPr>
        <p:spPr>
          <a:xfrm>
            <a:off x="786767" y="571651"/>
            <a:ext cx="1081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xmlns="" id="{C0D26C7F-0CCF-8C4D-8A09-C752AAF90B6F}"/>
              </a:ext>
            </a:extLst>
          </p:cNvPr>
          <p:cNvSpPr txBox="1">
            <a:spLocks/>
          </p:cNvSpPr>
          <p:nvPr>
            <p:custDataLst>
              <p:tags r:id="rId1"/>
            </p:custDataLst>
          </p:nvPr>
        </p:nvSpPr>
        <p:spPr>
          <a:xfrm>
            <a:off x="730626" y="2235317"/>
            <a:ext cx="6407841" cy="32717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eiryo" panose="020B0604030504040204" pitchFamily="34" charset="-128"/>
                <a:ea typeface="Meiryo" panose="020B060403050404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ts val="2600"/>
              </a:lnSpc>
              <a:spcBef>
                <a:spcPct val="0"/>
              </a:spcBef>
              <a:spcAft>
                <a:spcPts val="700"/>
              </a:spcAft>
              <a:buFont typeface="Meiryo" panose="020B0604030504040204" pitchFamily="34" charset="-128"/>
              <a:buChar char="–"/>
            </a:pPr>
            <a:r>
              <a:rPr lang="en-NZ" sz="1800" dirty="0"/>
              <a:t>RCS particles are extremely small; </a:t>
            </a:r>
            <a:r>
              <a:rPr lang="en-NZ" sz="1800" dirty="0" smtClean="0"/>
              <a:t>they </a:t>
            </a:r>
            <a:r>
              <a:rPr lang="en-NZ" sz="1800" dirty="0"/>
              <a:t>can’t always be seen with the naked eye and they are small enough to travel all the way to the bottom </a:t>
            </a:r>
            <a:br>
              <a:rPr lang="en-NZ" sz="1800" dirty="0"/>
            </a:br>
            <a:r>
              <a:rPr lang="en-NZ" sz="1800" dirty="0"/>
              <a:t>of the </a:t>
            </a:r>
            <a:r>
              <a:rPr lang="en-NZ" sz="1800" dirty="0" smtClean="0"/>
              <a:t>lungs</a:t>
            </a:r>
          </a:p>
          <a:p>
            <a:pPr marL="285750" lvl="1" indent="-285750">
              <a:lnSpc>
                <a:spcPts val="2600"/>
              </a:lnSpc>
              <a:spcBef>
                <a:spcPct val="0"/>
              </a:spcBef>
              <a:spcAft>
                <a:spcPts val="700"/>
              </a:spcAft>
              <a:buFont typeface="Meiryo" panose="020B0604030504040204" pitchFamily="34" charset="-128"/>
              <a:buChar char="–"/>
            </a:pPr>
            <a:r>
              <a:rPr lang="en-NZ" sz="1800" dirty="0" smtClean="0"/>
              <a:t>Exposure monitoring is </a:t>
            </a:r>
            <a:r>
              <a:rPr lang="en-NZ" sz="1800" dirty="0"/>
              <a:t>the measurement and evaluation of exposure </a:t>
            </a:r>
            <a:r>
              <a:rPr lang="en-NZ" sz="1800" dirty="0" smtClean="0"/>
              <a:t/>
            </a:r>
            <a:br>
              <a:rPr lang="en-NZ" sz="1800" dirty="0" smtClean="0"/>
            </a:br>
            <a:r>
              <a:rPr lang="en-NZ" sz="1800" dirty="0" smtClean="0"/>
              <a:t>to </a:t>
            </a:r>
            <a:r>
              <a:rPr lang="en-NZ" sz="1800" dirty="0"/>
              <a:t>a health hazard by an </a:t>
            </a:r>
            <a:r>
              <a:rPr lang="en-NZ" sz="1800" dirty="0" smtClean="0"/>
              <a:t>individual</a:t>
            </a:r>
            <a:endParaRPr lang="en-NZ" sz="1800" dirty="0"/>
          </a:p>
          <a:p>
            <a:pPr marL="285750" lvl="1" indent="-285750">
              <a:lnSpc>
                <a:spcPts val="2600"/>
              </a:lnSpc>
              <a:spcBef>
                <a:spcPct val="0"/>
              </a:spcBef>
              <a:spcAft>
                <a:spcPts val="700"/>
              </a:spcAft>
              <a:buFont typeface="Meiryo" panose="020B0604030504040204" pitchFamily="34" charset="-128"/>
              <a:buChar char="–"/>
            </a:pPr>
            <a:r>
              <a:rPr lang="en-NZ" sz="1800" dirty="0"/>
              <a:t>Exposures are used to inform health risk assessment for the business (</a:t>
            </a:r>
            <a:r>
              <a:rPr lang="en-NZ" sz="1800" dirty="0" err="1" smtClean="0"/>
              <a:t>eg</a:t>
            </a:r>
            <a:r>
              <a:rPr lang="en-NZ" sz="1800" dirty="0" smtClean="0"/>
              <a:t> </a:t>
            </a:r>
            <a:r>
              <a:rPr lang="en-NZ" sz="1800" dirty="0"/>
              <a:t>the need for and the type of respiratory protection, effectiveness of controls </a:t>
            </a:r>
            <a:r>
              <a:rPr lang="en-NZ" sz="1800" dirty="0" err="1"/>
              <a:t>etc</a:t>
            </a:r>
            <a:r>
              <a:rPr lang="en-NZ" sz="1800" dirty="0"/>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583" y="1425101"/>
            <a:ext cx="3472111" cy="5432899"/>
          </a:xfrm>
          <a:prstGeom prst="rect">
            <a:avLst/>
          </a:prstGeom>
        </p:spPr>
      </p:pic>
    </p:spTree>
    <p:extLst>
      <p:ext uri="{BB962C8B-B14F-4D97-AF65-F5344CB8AC3E}">
        <p14:creationId xmlns:p14="http://schemas.microsoft.com/office/powerpoint/2010/main" val="25019482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7.08.21"/>
  <p:tag name="AS_TITLE" val="Aspose.Slides for .NET 4.0"/>
  <p:tag name="AS_VERSION" val="17.8"/>
</p:tagLst>
</file>

<file path=ppt/tags/tag10.xml><?xml version="1.0" encoding="utf-8"?>
<p:tagLst xmlns:a="http://schemas.openxmlformats.org/drawingml/2006/main" xmlns:r="http://schemas.openxmlformats.org/officeDocument/2006/relationships" xmlns:p="http://schemas.openxmlformats.org/presentationml/2006/main">
  <p:tag name="AS_UNIQUEID" val="752"/>
</p:tagLst>
</file>

<file path=ppt/tags/tag11.xml><?xml version="1.0" encoding="utf-8"?>
<p:tagLst xmlns:a="http://schemas.openxmlformats.org/drawingml/2006/main" xmlns:r="http://schemas.openxmlformats.org/officeDocument/2006/relationships" xmlns:p="http://schemas.openxmlformats.org/presentationml/2006/main">
  <p:tag name="AS_UNIQUEID" val="752"/>
</p:tagLst>
</file>

<file path=ppt/tags/tag12.xml><?xml version="1.0" encoding="utf-8"?>
<p:tagLst xmlns:a="http://schemas.openxmlformats.org/drawingml/2006/main" xmlns:r="http://schemas.openxmlformats.org/officeDocument/2006/relationships" xmlns:p="http://schemas.openxmlformats.org/presentationml/2006/main">
  <p:tag name="AS_UNIQUEID" val="752"/>
</p:tagLst>
</file>

<file path=ppt/tags/tag13.xml><?xml version="1.0" encoding="utf-8"?>
<p:tagLst xmlns:a="http://schemas.openxmlformats.org/drawingml/2006/main" xmlns:r="http://schemas.openxmlformats.org/officeDocument/2006/relationships" xmlns:p="http://schemas.openxmlformats.org/presentationml/2006/main">
  <p:tag name="AS_UNIQUEID" val="898"/>
</p:tagLst>
</file>

<file path=ppt/tags/tag14.xml><?xml version="1.0" encoding="utf-8"?>
<p:tagLst xmlns:a="http://schemas.openxmlformats.org/drawingml/2006/main" xmlns:r="http://schemas.openxmlformats.org/officeDocument/2006/relationships" xmlns:p="http://schemas.openxmlformats.org/presentationml/2006/main">
  <p:tag name="AS_UNIQUEID" val="899"/>
</p:tagLst>
</file>

<file path=ppt/tags/tag15.xml><?xml version="1.0" encoding="utf-8"?>
<p:tagLst xmlns:a="http://schemas.openxmlformats.org/drawingml/2006/main" xmlns:r="http://schemas.openxmlformats.org/officeDocument/2006/relationships" xmlns:p="http://schemas.openxmlformats.org/presentationml/2006/main">
  <p:tag name="AS_UNIQUEID" val="752"/>
</p:tagLst>
</file>

<file path=ppt/tags/tag16.xml><?xml version="1.0" encoding="utf-8"?>
<p:tagLst xmlns:a="http://schemas.openxmlformats.org/drawingml/2006/main" xmlns:r="http://schemas.openxmlformats.org/officeDocument/2006/relationships" xmlns:p="http://schemas.openxmlformats.org/presentationml/2006/main">
  <p:tag name="AS_UNIQUEID" val="898"/>
</p:tagLst>
</file>

<file path=ppt/tags/tag17.xml><?xml version="1.0" encoding="utf-8"?>
<p:tagLst xmlns:a="http://schemas.openxmlformats.org/drawingml/2006/main" xmlns:r="http://schemas.openxmlformats.org/officeDocument/2006/relationships" xmlns:p="http://schemas.openxmlformats.org/presentationml/2006/main">
  <p:tag name="AS_UNIQUEID" val="899"/>
</p:tagLst>
</file>

<file path=ppt/tags/tag18.xml><?xml version="1.0" encoding="utf-8"?>
<p:tagLst xmlns:a="http://schemas.openxmlformats.org/drawingml/2006/main" xmlns:r="http://schemas.openxmlformats.org/officeDocument/2006/relationships" xmlns:p="http://schemas.openxmlformats.org/presentationml/2006/main">
  <p:tag name="AS_UNIQUEID" val="752"/>
</p:tagLst>
</file>

<file path=ppt/tags/tag19.xml><?xml version="1.0" encoding="utf-8"?>
<p:tagLst xmlns:a="http://schemas.openxmlformats.org/drawingml/2006/main" xmlns:r="http://schemas.openxmlformats.org/officeDocument/2006/relationships" xmlns:p="http://schemas.openxmlformats.org/presentationml/2006/main">
  <p:tag name="AS_UNIQUEID" val="752"/>
</p:tagLst>
</file>

<file path=ppt/tags/tag2.xml><?xml version="1.0" encoding="utf-8"?>
<p:tagLst xmlns:a="http://schemas.openxmlformats.org/drawingml/2006/main" xmlns:r="http://schemas.openxmlformats.org/officeDocument/2006/relationships" xmlns:p="http://schemas.openxmlformats.org/presentationml/2006/main">
  <p:tag name="AS_UNIQUEID" val="752"/>
</p:tagLst>
</file>

<file path=ppt/tags/tag20.xml><?xml version="1.0" encoding="utf-8"?>
<p:tagLst xmlns:a="http://schemas.openxmlformats.org/drawingml/2006/main" xmlns:r="http://schemas.openxmlformats.org/officeDocument/2006/relationships" xmlns:p="http://schemas.openxmlformats.org/presentationml/2006/main">
  <p:tag name="AS_UNIQUEID" val="134"/>
</p:tagLst>
</file>

<file path=ppt/tags/tag3.xml><?xml version="1.0" encoding="utf-8"?>
<p:tagLst xmlns:a="http://schemas.openxmlformats.org/drawingml/2006/main" xmlns:r="http://schemas.openxmlformats.org/officeDocument/2006/relationships" xmlns:p="http://schemas.openxmlformats.org/presentationml/2006/main">
  <p:tag name="AS_UNIQUEID" val="752"/>
</p:tagLst>
</file>

<file path=ppt/tags/tag4.xml><?xml version="1.0" encoding="utf-8"?>
<p:tagLst xmlns:a="http://schemas.openxmlformats.org/drawingml/2006/main" xmlns:r="http://schemas.openxmlformats.org/officeDocument/2006/relationships" xmlns:p="http://schemas.openxmlformats.org/presentationml/2006/main">
  <p:tag name="AS_UNIQUEID" val="752"/>
</p:tagLst>
</file>

<file path=ppt/tags/tag5.xml><?xml version="1.0" encoding="utf-8"?>
<p:tagLst xmlns:a="http://schemas.openxmlformats.org/drawingml/2006/main" xmlns:r="http://schemas.openxmlformats.org/officeDocument/2006/relationships" xmlns:p="http://schemas.openxmlformats.org/presentationml/2006/main">
  <p:tag name="AS_UNIQUEID" val="752"/>
</p:tagLst>
</file>

<file path=ppt/tags/tag6.xml><?xml version="1.0" encoding="utf-8"?>
<p:tagLst xmlns:a="http://schemas.openxmlformats.org/drawingml/2006/main" xmlns:r="http://schemas.openxmlformats.org/officeDocument/2006/relationships" xmlns:p="http://schemas.openxmlformats.org/presentationml/2006/main">
  <p:tag name="AS_UNIQUEID" val="752"/>
</p:tagLst>
</file>

<file path=ppt/tags/tag7.xml><?xml version="1.0" encoding="utf-8"?>
<p:tagLst xmlns:a="http://schemas.openxmlformats.org/drawingml/2006/main" xmlns:r="http://schemas.openxmlformats.org/officeDocument/2006/relationships" xmlns:p="http://schemas.openxmlformats.org/presentationml/2006/main">
  <p:tag name="AS_UNIQUEID" val="752"/>
</p:tagLst>
</file>

<file path=ppt/tags/tag8.xml><?xml version="1.0" encoding="utf-8"?>
<p:tagLst xmlns:a="http://schemas.openxmlformats.org/drawingml/2006/main" xmlns:r="http://schemas.openxmlformats.org/officeDocument/2006/relationships" xmlns:p="http://schemas.openxmlformats.org/presentationml/2006/main">
  <p:tag name="AS_UNIQUEID" val="752"/>
</p:tagLst>
</file>

<file path=ppt/tags/tag9.xml><?xml version="1.0" encoding="utf-8"?>
<p:tagLst xmlns:a="http://schemas.openxmlformats.org/drawingml/2006/main" xmlns:r="http://schemas.openxmlformats.org/officeDocument/2006/relationships" xmlns:p="http://schemas.openxmlformats.org/presentationml/2006/main">
  <p:tag name="AS_UNIQUEID" val="752"/>
</p:tagLst>
</file>

<file path=ppt/theme/theme1.xml><?xml version="1.0" encoding="utf-8"?>
<a:theme xmlns:a="http://schemas.openxmlformats.org/drawingml/2006/main" name="Office Theme">
  <a:themeElements>
    <a:clrScheme name="Custom 3">
      <a:dk1>
        <a:srgbClr val="000000"/>
      </a:dk1>
      <a:lt1>
        <a:srgbClr val="FFFFFF"/>
      </a:lt1>
      <a:dk2>
        <a:srgbClr val="2D3C5B"/>
      </a:dk2>
      <a:lt2>
        <a:srgbClr val="D7E16C"/>
      </a:lt2>
      <a:accent1>
        <a:srgbClr val="FFBF26"/>
      </a:accent1>
      <a:accent2>
        <a:srgbClr val="E53064"/>
      </a:accent2>
      <a:accent3>
        <a:srgbClr val="2EB57B"/>
      </a:accent3>
      <a:accent4>
        <a:srgbClr val="00A5D5"/>
      </a:accent4>
      <a:accent5>
        <a:srgbClr val="2C3C5B"/>
      </a:accent5>
      <a:accent6>
        <a:srgbClr val="933A79"/>
      </a:accent6>
      <a:hlink>
        <a:srgbClr val="71C3C3"/>
      </a:hlink>
      <a:folHlink>
        <a:srgbClr val="F67949"/>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8191</TotalTime>
  <Words>1373</Words>
  <Application>Microsoft Office PowerPoint</Application>
  <PresentationFormat>Widescreen</PresentationFormat>
  <Paragraphs>193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Meiryo</vt:lpstr>
      <vt:lpstr>Arial</vt:lpstr>
      <vt:lpstr>Calibri</vt:lpstr>
      <vt:lpstr>Gill Sans MT</vt:lpstr>
      <vt:lpstr>Verdana</vt:lpstr>
      <vt:lpstr>Office Theme</vt:lpstr>
      <vt:lpstr>Engineered  stone and silicosis</vt:lpstr>
      <vt:lpstr>Engineered stone</vt:lpstr>
      <vt:lpstr>Benchtop manufacturing risks</vt:lpstr>
      <vt:lpstr>Connor Downes</vt:lpstr>
      <vt:lpstr>Anthony White</vt:lpstr>
      <vt:lpstr>What diseases does RCS cause?</vt:lpstr>
      <vt:lpstr>How to avoid silica exposure the hierarchy </vt:lpstr>
      <vt:lpstr>How to avoid silica exposure</vt:lpstr>
      <vt:lpstr>Exposure monitoring essential for managing risk</vt:lpstr>
      <vt:lpstr>Accelerated silicosis – the numbers</vt:lpstr>
      <vt:lpstr>PowerPoint Presentation</vt:lpstr>
      <vt:lpstr>PowerPoint Presentation</vt:lpstr>
      <vt:lpstr>PowerPoint Presentation</vt:lpstr>
      <vt:lpstr>WorkSafe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Everitt</dc:creator>
  <cp:lastModifiedBy>Kerry Cheung</cp:lastModifiedBy>
  <cp:revision>509</cp:revision>
  <cp:lastPrinted>2019-08-21T23:00:09Z</cp:lastPrinted>
  <dcterms:created xsi:type="dcterms:W3CDTF">2019-03-26T00:37:20Z</dcterms:created>
  <dcterms:modified xsi:type="dcterms:W3CDTF">2019-10-16T22:58:01Z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FILE-ID">
    <vt:lpwstr>01F3-4A24-8CE2-7E11</vt:lpwstr>
  </property>
</Properties>
</file>